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omments/modernComment_7FFFFAEA_679013D5.xml" ContentType="application/vnd.ms-powerpoint.comment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omments/modernComment_102_C56463F2.xml" ContentType="application/vnd.ms-powerpoint.comments+xml"/>
  <Override PartName="/ppt/notesSlides/notesSlide1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  <p:sldMasterId id="2147483648" r:id="rId5"/>
    <p:sldMasterId id="2147483692" r:id="rId6"/>
  </p:sldMasterIdLst>
  <p:notesMasterIdLst>
    <p:notesMasterId r:id="rId28"/>
  </p:notesMasterIdLst>
  <p:sldIdLst>
    <p:sldId id="356" r:id="rId7"/>
    <p:sldId id="2147482344" r:id="rId8"/>
    <p:sldId id="272" r:id="rId9"/>
    <p:sldId id="2147482345" r:id="rId10"/>
    <p:sldId id="274" r:id="rId11"/>
    <p:sldId id="271" r:id="rId12"/>
    <p:sldId id="2147482346" r:id="rId13"/>
    <p:sldId id="2147482347" r:id="rId14"/>
    <p:sldId id="2147482348" r:id="rId15"/>
    <p:sldId id="270" r:id="rId16"/>
    <p:sldId id="273" r:id="rId17"/>
    <p:sldId id="268" r:id="rId18"/>
    <p:sldId id="2147482340" r:id="rId19"/>
    <p:sldId id="265" r:id="rId20"/>
    <p:sldId id="262" r:id="rId21"/>
    <p:sldId id="260" r:id="rId22"/>
    <p:sldId id="257" r:id="rId23"/>
    <p:sldId id="269" r:id="rId24"/>
    <p:sldId id="258" r:id="rId25"/>
    <p:sldId id="261" r:id="rId26"/>
    <p:sldId id="2147482343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F20A2C3-BC15-4D34-BEB9-B97207AC52C7}">
          <p14:sldIdLst>
            <p14:sldId id="356"/>
            <p14:sldId id="2147482344"/>
            <p14:sldId id="272"/>
            <p14:sldId id="2147482345"/>
            <p14:sldId id="274"/>
            <p14:sldId id="271"/>
            <p14:sldId id="2147482346"/>
            <p14:sldId id="2147482347"/>
            <p14:sldId id="2147482348"/>
            <p14:sldId id="270"/>
            <p14:sldId id="273"/>
            <p14:sldId id="268"/>
            <p14:sldId id="2147482340"/>
            <p14:sldId id="265"/>
            <p14:sldId id="262"/>
          </p14:sldIdLst>
        </p14:section>
        <p14:section name="Extra" id="{2832F204-B3AE-45AF-AF17-69D5E86A8160}">
          <p14:sldIdLst>
            <p14:sldId id="260"/>
            <p14:sldId id="257"/>
            <p14:sldId id="269"/>
            <p14:sldId id="258"/>
            <p14:sldId id="261"/>
            <p14:sldId id="214748234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F3722CD7-C31A-CA16-DE11-1F032B3C4AE4}" name="jeff.anderson@agilebydesign.com" initials="je" userId="S::urn:spo:guest#jeff.anderson@agilebydesign.com::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A00"/>
    <a:srgbClr val="CC3300"/>
    <a:srgbClr val="B45600"/>
    <a:srgbClr val="24201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0955221-F0EF-45CA-8167-FB11485ECDA4}" v="89" dt="2025-10-17T16:01:45.54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5" d="100"/>
          <a:sy n="115" d="100"/>
        </p:scale>
        <p:origin x="634" y="3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34" Type="http://schemas.microsoft.com/office/2015/10/relationships/revisionInfo" Target="revisionInfo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viewProps" Target="viewProps.xml"/><Relationship Id="rId35" Type="http://schemas.microsoft.com/office/2018/10/relationships/authors" Target="authors.xml"/><Relationship Id="rId8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eff Anderson" userId="b0568678-855b-48d6-8d82-5e7999abd0fa" providerId="ADAL" clId="{A42AED07-3983-4711-BC07-6D2173A0BA62}"/>
    <pc:docChg chg="undo custSel addSld delSld modSld modSection">
      <pc:chgData name="Jeff Anderson" userId="b0568678-855b-48d6-8d82-5e7999abd0fa" providerId="ADAL" clId="{A42AED07-3983-4711-BC07-6D2173A0BA62}" dt="2025-10-20T13:23:16.217" v="285" actId="20577"/>
      <pc:docMkLst>
        <pc:docMk/>
      </pc:docMkLst>
      <pc:sldChg chg="add del">
        <pc:chgData name="Jeff Anderson" userId="b0568678-855b-48d6-8d82-5e7999abd0fa" providerId="ADAL" clId="{A42AED07-3983-4711-BC07-6D2173A0BA62}" dt="2025-10-08T23:18:51.612" v="2"/>
        <pc:sldMkLst>
          <pc:docMk/>
          <pc:sldMk cId="3311690738" sldId="258"/>
        </pc:sldMkLst>
      </pc:sldChg>
      <pc:sldChg chg="modSp">
        <pc:chgData name="Jeff Anderson" userId="b0568678-855b-48d6-8d82-5e7999abd0fa" providerId="ADAL" clId="{A42AED07-3983-4711-BC07-6D2173A0BA62}" dt="2025-10-09T15:39:12.869" v="138"/>
        <pc:sldMkLst>
          <pc:docMk/>
          <pc:sldMk cId="2552013986" sldId="260"/>
        </pc:sldMkLst>
        <pc:spChg chg="mod">
          <ac:chgData name="Jeff Anderson" userId="b0568678-855b-48d6-8d82-5e7999abd0fa" providerId="ADAL" clId="{A42AED07-3983-4711-BC07-6D2173A0BA62}" dt="2025-10-09T15:39:12.869" v="138"/>
          <ac:spMkLst>
            <pc:docMk/>
            <pc:sldMk cId="2552013986" sldId="260"/>
            <ac:spMk id="2" creationId="{16DA40A4-7A88-4F86-F07D-73EB57B3A8BF}"/>
          </ac:spMkLst>
        </pc:spChg>
      </pc:sldChg>
      <pc:sldChg chg="add del">
        <pc:chgData name="Jeff Anderson" userId="b0568678-855b-48d6-8d82-5e7999abd0fa" providerId="ADAL" clId="{A42AED07-3983-4711-BC07-6D2173A0BA62}" dt="2025-10-08T23:18:51.612" v="2"/>
        <pc:sldMkLst>
          <pc:docMk/>
          <pc:sldMk cId="110299918" sldId="261"/>
        </pc:sldMkLst>
      </pc:sldChg>
      <pc:sldChg chg="del">
        <pc:chgData name="Jeff Anderson" userId="b0568678-855b-48d6-8d82-5e7999abd0fa" providerId="ADAL" clId="{A42AED07-3983-4711-BC07-6D2173A0BA62}" dt="2025-10-09T15:41:51.330" v="160" actId="47"/>
        <pc:sldMkLst>
          <pc:docMk/>
          <pc:sldMk cId="2034531917" sldId="267"/>
        </pc:sldMkLst>
      </pc:sldChg>
      <pc:sldChg chg="modSp add del">
        <pc:chgData name="Jeff Anderson" userId="b0568678-855b-48d6-8d82-5e7999abd0fa" providerId="ADAL" clId="{A42AED07-3983-4711-BC07-6D2173A0BA62}" dt="2025-10-09T15:39:12.869" v="138"/>
        <pc:sldMkLst>
          <pc:docMk/>
          <pc:sldMk cId="0" sldId="268"/>
        </pc:sldMkLst>
        <pc:spChg chg="mod">
          <ac:chgData name="Jeff Anderson" userId="b0568678-855b-48d6-8d82-5e7999abd0fa" providerId="ADAL" clId="{A42AED07-3983-4711-BC07-6D2173A0BA62}" dt="2025-10-09T15:39:12.869" v="138"/>
          <ac:spMkLst>
            <pc:docMk/>
            <pc:sldMk cId="0" sldId="268"/>
            <ac:spMk id="349" creationId="{00000000-0000-0000-0000-000000000000}"/>
          </ac:spMkLst>
        </pc:spChg>
      </pc:sldChg>
      <pc:sldChg chg="modSp add del setBg">
        <pc:chgData name="Jeff Anderson" userId="b0568678-855b-48d6-8d82-5e7999abd0fa" providerId="ADAL" clId="{A42AED07-3983-4711-BC07-6D2173A0BA62}" dt="2025-10-09T15:39:12.869" v="138"/>
        <pc:sldMkLst>
          <pc:docMk/>
          <pc:sldMk cId="429791009" sldId="269"/>
        </pc:sldMkLst>
        <pc:spChg chg="mod">
          <ac:chgData name="Jeff Anderson" userId="b0568678-855b-48d6-8d82-5e7999abd0fa" providerId="ADAL" clId="{A42AED07-3983-4711-BC07-6D2173A0BA62}" dt="2025-10-09T15:39:12.869" v="138"/>
          <ac:spMkLst>
            <pc:docMk/>
            <pc:sldMk cId="429791009" sldId="269"/>
            <ac:spMk id="8" creationId="{CFD639DB-6A55-86E0-C4AC-AA2E29DE4F10}"/>
          </ac:spMkLst>
        </pc:spChg>
      </pc:sldChg>
      <pc:sldChg chg="delSp modSp add del mod">
        <pc:chgData name="Jeff Anderson" userId="b0568678-855b-48d6-8d82-5e7999abd0fa" providerId="ADAL" clId="{A42AED07-3983-4711-BC07-6D2173A0BA62}" dt="2025-10-09T15:41:08.880" v="155" actId="2085"/>
        <pc:sldMkLst>
          <pc:docMk/>
          <pc:sldMk cId="2266244545" sldId="270"/>
        </pc:sldMkLst>
        <pc:spChg chg="mod">
          <ac:chgData name="Jeff Anderson" userId="b0568678-855b-48d6-8d82-5e7999abd0fa" providerId="ADAL" clId="{A42AED07-3983-4711-BC07-6D2173A0BA62}" dt="2025-10-09T15:40:54.744" v="153" actId="1076"/>
          <ac:spMkLst>
            <pc:docMk/>
            <pc:sldMk cId="2266244545" sldId="270"/>
            <ac:spMk id="7" creationId="{130BA4CD-8891-4B10-AD0C-65AC8CE184BA}"/>
          </ac:spMkLst>
        </pc:spChg>
        <pc:spChg chg="mod">
          <ac:chgData name="Jeff Anderson" userId="b0568678-855b-48d6-8d82-5e7999abd0fa" providerId="ADAL" clId="{A42AED07-3983-4711-BC07-6D2173A0BA62}" dt="2025-10-09T15:41:08.880" v="155" actId="2085"/>
          <ac:spMkLst>
            <pc:docMk/>
            <pc:sldMk cId="2266244545" sldId="270"/>
            <ac:spMk id="10" creationId="{BEAD8ADF-E01D-FDD4-AD4E-F46344E65932}"/>
          </ac:spMkLst>
        </pc:spChg>
        <pc:spChg chg="mod">
          <ac:chgData name="Jeff Anderson" userId="b0568678-855b-48d6-8d82-5e7999abd0fa" providerId="ADAL" clId="{A42AED07-3983-4711-BC07-6D2173A0BA62}" dt="2025-10-09T15:41:08.880" v="155" actId="2085"/>
          <ac:spMkLst>
            <pc:docMk/>
            <pc:sldMk cId="2266244545" sldId="270"/>
            <ac:spMk id="11" creationId="{64B3D171-B83B-D04B-6582-518925DDBE7F}"/>
          </ac:spMkLst>
        </pc:spChg>
        <pc:spChg chg="mod">
          <ac:chgData name="Jeff Anderson" userId="b0568678-855b-48d6-8d82-5e7999abd0fa" providerId="ADAL" clId="{A42AED07-3983-4711-BC07-6D2173A0BA62}" dt="2025-10-09T15:41:08.880" v="155" actId="2085"/>
          <ac:spMkLst>
            <pc:docMk/>
            <pc:sldMk cId="2266244545" sldId="270"/>
            <ac:spMk id="12" creationId="{623C9F00-B03F-A860-5121-F17FF0734797}"/>
          </ac:spMkLst>
        </pc:spChg>
        <pc:spChg chg="mod">
          <ac:chgData name="Jeff Anderson" userId="b0568678-855b-48d6-8d82-5e7999abd0fa" providerId="ADAL" clId="{A42AED07-3983-4711-BC07-6D2173A0BA62}" dt="2025-10-09T15:41:08.880" v="155" actId="2085"/>
          <ac:spMkLst>
            <pc:docMk/>
            <pc:sldMk cId="2266244545" sldId="270"/>
            <ac:spMk id="19" creationId="{FD04656A-1B99-2870-C8A3-80DA10C81726}"/>
          </ac:spMkLst>
        </pc:spChg>
        <pc:spChg chg="mod">
          <ac:chgData name="Jeff Anderson" userId="b0568678-855b-48d6-8d82-5e7999abd0fa" providerId="ADAL" clId="{A42AED07-3983-4711-BC07-6D2173A0BA62}" dt="2025-10-09T15:41:08.880" v="155" actId="2085"/>
          <ac:spMkLst>
            <pc:docMk/>
            <pc:sldMk cId="2266244545" sldId="270"/>
            <ac:spMk id="20" creationId="{80D8697C-FFB9-7F8E-90C3-9E940FB6F1BA}"/>
          </ac:spMkLst>
        </pc:spChg>
        <pc:spChg chg="mod">
          <ac:chgData name="Jeff Anderson" userId="b0568678-855b-48d6-8d82-5e7999abd0fa" providerId="ADAL" clId="{A42AED07-3983-4711-BC07-6D2173A0BA62}" dt="2025-10-09T15:41:08.880" v="155" actId="2085"/>
          <ac:spMkLst>
            <pc:docMk/>
            <pc:sldMk cId="2266244545" sldId="270"/>
            <ac:spMk id="21" creationId="{BA2B552F-21FB-76DE-FC3F-B16C454FF336}"/>
          </ac:spMkLst>
        </pc:spChg>
      </pc:sldChg>
      <pc:sldChg chg="modSp add del mod">
        <pc:chgData name="Jeff Anderson" userId="b0568678-855b-48d6-8d82-5e7999abd0fa" providerId="ADAL" clId="{A42AED07-3983-4711-BC07-6D2173A0BA62}" dt="2025-10-09T15:37:40.380" v="132" actId="207"/>
        <pc:sldMkLst>
          <pc:docMk/>
          <pc:sldMk cId="1215668548" sldId="271"/>
        </pc:sldMkLst>
        <pc:spChg chg="mod">
          <ac:chgData name="Jeff Anderson" userId="b0568678-855b-48d6-8d82-5e7999abd0fa" providerId="ADAL" clId="{A42AED07-3983-4711-BC07-6D2173A0BA62}" dt="2025-10-09T15:37:26.274" v="131" actId="207"/>
          <ac:spMkLst>
            <pc:docMk/>
            <pc:sldMk cId="1215668548" sldId="271"/>
            <ac:spMk id="2" creationId="{61890100-40E8-E6B8-2B4C-4EC4B8B65C02}"/>
          </ac:spMkLst>
        </pc:spChg>
        <pc:spChg chg="mod">
          <ac:chgData name="Jeff Anderson" userId="b0568678-855b-48d6-8d82-5e7999abd0fa" providerId="ADAL" clId="{A42AED07-3983-4711-BC07-6D2173A0BA62}" dt="2025-10-09T15:37:26.274" v="131" actId="207"/>
          <ac:spMkLst>
            <pc:docMk/>
            <pc:sldMk cId="1215668548" sldId="271"/>
            <ac:spMk id="4" creationId="{8D4454F5-76B2-752E-7CFE-AEE21C5571D6}"/>
          </ac:spMkLst>
        </pc:spChg>
        <pc:spChg chg="mod">
          <ac:chgData name="Jeff Anderson" userId="b0568678-855b-48d6-8d82-5e7999abd0fa" providerId="ADAL" clId="{A42AED07-3983-4711-BC07-6D2173A0BA62}" dt="2025-10-09T15:37:26.274" v="131" actId="207"/>
          <ac:spMkLst>
            <pc:docMk/>
            <pc:sldMk cId="1215668548" sldId="271"/>
            <ac:spMk id="5" creationId="{F2AD4615-277C-19E0-47A6-DFC91606F621}"/>
          </ac:spMkLst>
        </pc:spChg>
        <pc:spChg chg="mod">
          <ac:chgData name="Jeff Anderson" userId="b0568678-855b-48d6-8d82-5e7999abd0fa" providerId="ADAL" clId="{A42AED07-3983-4711-BC07-6D2173A0BA62}" dt="2025-10-09T15:37:26.274" v="131" actId="207"/>
          <ac:spMkLst>
            <pc:docMk/>
            <pc:sldMk cId="1215668548" sldId="271"/>
            <ac:spMk id="6" creationId="{158F2C30-56A3-2978-A213-A37CD1D85974}"/>
          </ac:spMkLst>
        </pc:spChg>
        <pc:spChg chg="mod">
          <ac:chgData name="Jeff Anderson" userId="b0568678-855b-48d6-8d82-5e7999abd0fa" providerId="ADAL" clId="{A42AED07-3983-4711-BC07-6D2173A0BA62}" dt="2025-10-09T15:37:26.274" v="131" actId="207"/>
          <ac:spMkLst>
            <pc:docMk/>
            <pc:sldMk cId="1215668548" sldId="271"/>
            <ac:spMk id="7" creationId="{0277CF9D-2343-2D0C-70BA-BA2F9B27654F}"/>
          </ac:spMkLst>
        </pc:spChg>
        <pc:spChg chg="mod">
          <ac:chgData name="Jeff Anderson" userId="b0568678-855b-48d6-8d82-5e7999abd0fa" providerId="ADAL" clId="{A42AED07-3983-4711-BC07-6D2173A0BA62}" dt="2025-10-09T15:37:40.380" v="132" actId="207"/>
          <ac:spMkLst>
            <pc:docMk/>
            <pc:sldMk cId="1215668548" sldId="271"/>
            <ac:spMk id="18" creationId="{CFEDDDF9-01F0-C223-5A65-F93799BA1EE7}"/>
          </ac:spMkLst>
        </pc:spChg>
        <pc:spChg chg="mod">
          <ac:chgData name="Jeff Anderson" userId="b0568678-855b-48d6-8d82-5e7999abd0fa" providerId="ADAL" clId="{A42AED07-3983-4711-BC07-6D2173A0BA62}" dt="2025-10-09T15:37:40.380" v="132" actId="207"/>
          <ac:spMkLst>
            <pc:docMk/>
            <pc:sldMk cId="1215668548" sldId="271"/>
            <ac:spMk id="19" creationId="{E55FC971-F0C2-35D2-93A8-DB8F57EF56EF}"/>
          </ac:spMkLst>
        </pc:spChg>
        <pc:spChg chg="mod">
          <ac:chgData name="Jeff Anderson" userId="b0568678-855b-48d6-8d82-5e7999abd0fa" providerId="ADAL" clId="{A42AED07-3983-4711-BC07-6D2173A0BA62}" dt="2025-10-09T15:37:40.380" v="132" actId="207"/>
          <ac:spMkLst>
            <pc:docMk/>
            <pc:sldMk cId="1215668548" sldId="271"/>
            <ac:spMk id="20" creationId="{0431ECEE-1914-054D-0E2E-8B8D5DDC4918}"/>
          </ac:spMkLst>
        </pc:spChg>
        <pc:spChg chg="mod">
          <ac:chgData name="Jeff Anderson" userId="b0568678-855b-48d6-8d82-5e7999abd0fa" providerId="ADAL" clId="{A42AED07-3983-4711-BC07-6D2173A0BA62}" dt="2025-10-09T15:37:40.380" v="132" actId="207"/>
          <ac:spMkLst>
            <pc:docMk/>
            <pc:sldMk cId="1215668548" sldId="271"/>
            <ac:spMk id="21" creationId="{922DF146-BD7A-5A8A-BC12-D695EEAD26A2}"/>
          </ac:spMkLst>
        </pc:spChg>
        <pc:spChg chg="mod">
          <ac:chgData name="Jeff Anderson" userId="b0568678-855b-48d6-8d82-5e7999abd0fa" providerId="ADAL" clId="{A42AED07-3983-4711-BC07-6D2173A0BA62}" dt="2025-10-09T15:37:40.380" v="132" actId="207"/>
          <ac:spMkLst>
            <pc:docMk/>
            <pc:sldMk cId="1215668548" sldId="271"/>
            <ac:spMk id="22" creationId="{7D6D1E02-50E6-DE61-C3BC-E54716BAE1A6}"/>
          </ac:spMkLst>
        </pc:spChg>
        <pc:spChg chg="mod">
          <ac:chgData name="Jeff Anderson" userId="b0568678-855b-48d6-8d82-5e7999abd0fa" providerId="ADAL" clId="{A42AED07-3983-4711-BC07-6D2173A0BA62}" dt="2025-10-09T15:37:26.274" v="131" actId="207"/>
          <ac:spMkLst>
            <pc:docMk/>
            <pc:sldMk cId="1215668548" sldId="271"/>
            <ac:spMk id="34" creationId="{6B42AA27-6C0C-E924-B12A-E570507EDDFE}"/>
          </ac:spMkLst>
        </pc:spChg>
        <pc:spChg chg="mod">
          <ac:chgData name="Jeff Anderson" userId="b0568678-855b-48d6-8d82-5e7999abd0fa" providerId="ADAL" clId="{A42AED07-3983-4711-BC07-6D2173A0BA62}" dt="2025-10-09T15:37:40.380" v="132" actId="207"/>
          <ac:spMkLst>
            <pc:docMk/>
            <pc:sldMk cId="1215668548" sldId="271"/>
            <ac:spMk id="35" creationId="{5A2C54D1-782E-9A16-3568-522E483830EC}"/>
          </ac:spMkLst>
        </pc:spChg>
      </pc:sldChg>
      <pc:sldChg chg="modSp add del mod">
        <pc:chgData name="Jeff Anderson" userId="b0568678-855b-48d6-8d82-5e7999abd0fa" providerId="ADAL" clId="{A42AED07-3983-4711-BC07-6D2173A0BA62}" dt="2025-10-09T15:35:53.538" v="122" actId="208"/>
        <pc:sldMkLst>
          <pc:docMk/>
          <pc:sldMk cId="3536534323" sldId="272"/>
        </pc:sldMkLst>
        <pc:spChg chg="mod">
          <ac:chgData name="Jeff Anderson" userId="b0568678-855b-48d6-8d82-5e7999abd0fa" providerId="ADAL" clId="{A42AED07-3983-4711-BC07-6D2173A0BA62}" dt="2025-10-09T15:35:38.207" v="120" actId="20577"/>
          <ac:spMkLst>
            <pc:docMk/>
            <pc:sldMk cId="3536534323" sldId="272"/>
            <ac:spMk id="12" creationId="{E2BAEC66-9586-0382-7E97-6D2F000B14A8}"/>
          </ac:spMkLst>
        </pc:spChg>
        <pc:cxnChg chg="mod">
          <ac:chgData name="Jeff Anderson" userId="b0568678-855b-48d6-8d82-5e7999abd0fa" providerId="ADAL" clId="{A42AED07-3983-4711-BC07-6D2173A0BA62}" dt="2025-10-09T15:35:53.538" v="122" actId="208"/>
          <ac:cxnSpMkLst>
            <pc:docMk/>
            <pc:sldMk cId="3536534323" sldId="272"/>
            <ac:cxnSpMk id="3" creationId="{454D1101-335A-9103-6809-C4816E87D296}"/>
          </ac:cxnSpMkLst>
        </pc:cxnChg>
        <pc:cxnChg chg="mod">
          <ac:chgData name="Jeff Anderson" userId="b0568678-855b-48d6-8d82-5e7999abd0fa" providerId="ADAL" clId="{A42AED07-3983-4711-BC07-6D2173A0BA62}" dt="2025-10-09T15:35:53.538" v="122" actId="208"/>
          <ac:cxnSpMkLst>
            <pc:docMk/>
            <pc:sldMk cId="3536534323" sldId="272"/>
            <ac:cxnSpMk id="15" creationId="{1ECC082B-171D-B713-D716-67C8EE627860}"/>
          </ac:cxnSpMkLst>
        </pc:cxnChg>
        <pc:cxnChg chg="mod">
          <ac:chgData name="Jeff Anderson" userId="b0568678-855b-48d6-8d82-5e7999abd0fa" providerId="ADAL" clId="{A42AED07-3983-4711-BC07-6D2173A0BA62}" dt="2025-10-09T15:35:53.538" v="122" actId="208"/>
          <ac:cxnSpMkLst>
            <pc:docMk/>
            <pc:sldMk cId="3536534323" sldId="272"/>
            <ac:cxnSpMk id="20" creationId="{506E37FB-0974-91F1-D8E7-92D0EA2FECA5}"/>
          </ac:cxnSpMkLst>
        </pc:cxnChg>
        <pc:cxnChg chg="mod">
          <ac:chgData name="Jeff Anderson" userId="b0568678-855b-48d6-8d82-5e7999abd0fa" providerId="ADAL" clId="{A42AED07-3983-4711-BC07-6D2173A0BA62}" dt="2025-10-09T15:35:53.538" v="122" actId="208"/>
          <ac:cxnSpMkLst>
            <pc:docMk/>
            <pc:sldMk cId="3536534323" sldId="272"/>
            <ac:cxnSpMk id="99" creationId="{577DDFF9-EB72-5E89-7E15-DE64E68B71D1}"/>
          </ac:cxnSpMkLst>
        </pc:cxnChg>
      </pc:sldChg>
      <pc:sldChg chg="modSp add del mod">
        <pc:chgData name="Jeff Anderson" userId="b0568678-855b-48d6-8d82-5e7999abd0fa" providerId="ADAL" clId="{A42AED07-3983-4711-BC07-6D2173A0BA62}" dt="2025-10-09T15:41:19.876" v="157" actId="208"/>
        <pc:sldMkLst>
          <pc:docMk/>
          <pc:sldMk cId="3557392893" sldId="273"/>
        </pc:sldMkLst>
        <pc:spChg chg="mod">
          <ac:chgData name="Jeff Anderson" userId="b0568678-855b-48d6-8d82-5e7999abd0fa" providerId="ADAL" clId="{A42AED07-3983-4711-BC07-6D2173A0BA62}" dt="2025-10-09T15:41:19.876" v="157" actId="208"/>
          <ac:spMkLst>
            <pc:docMk/>
            <pc:sldMk cId="3557392893" sldId="273"/>
            <ac:spMk id="13" creationId="{9EB47343-E869-5562-F454-462E3229FFA0}"/>
          </ac:spMkLst>
        </pc:spChg>
        <pc:spChg chg="mod">
          <ac:chgData name="Jeff Anderson" userId="b0568678-855b-48d6-8d82-5e7999abd0fa" providerId="ADAL" clId="{A42AED07-3983-4711-BC07-6D2173A0BA62}" dt="2025-10-09T15:41:19.876" v="157" actId="208"/>
          <ac:spMkLst>
            <pc:docMk/>
            <pc:sldMk cId="3557392893" sldId="273"/>
            <ac:spMk id="14" creationId="{EA1A1B3C-0362-2E82-FFFC-19081F94A53F}"/>
          </ac:spMkLst>
        </pc:spChg>
        <pc:spChg chg="mod">
          <ac:chgData name="Jeff Anderson" userId="b0568678-855b-48d6-8d82-5e7999abd0fa" providerId="ADAL" clId="{A42AED07-3983-4711-BC07-6D2173A0BA62}" dt="2025-10-09T15:41:19.876" v="157" actId="208"/>
          <ac:spMkLst>
            <pc:docMk/>
            <pc:sldMk cId="3557392893" sldId="273"/>
            <ac:spMk id="16" creationId="{C4110A52-476D-0639-3CC3-2624590A9F5D}"/>
          </ac:spMkLst>
        </pc:spChg>
        <pc:spChg chg="mod">
          <ac:chgData name="Jeff Anderson" userId="b0568678-855b-48d6-8d82-5e7999abd0fa" providerId="ADAL" clId="{A42AED07-3983-4711-BC07-6D2173A0BA62}" dt="2025-10-09T15:41:19.876" v="157" actId="208"/>
          <ac:spMkLst>
            <pc:docMk/>
            <pc:sldMk cId="3557392893" sldId="273"/>
            <ac:spMk id="17" creationId="{C9AAD109-7B3C-A619-2BC3-C920B512855D}"/>
          </ac:spMkLst>
        </pc:spChg>
        <pc:spChg chg="mod">
          <ac:chgData name="Jeff Anderson" userId="b0568678-855b-48d6-8d82-5e7999abd0fa" providerId="ADAL" clId="{A42AED07-3983-4711-BC07-6D2173A0BA62}" dt="2025-10-09T15:41:19.876" v="157" actId="208"/>
          <ac:spMkLst>
            <pc:docMk/>
            <pc:sldMk cId="3557392893" sldId="273"/>
            <ac:spMk id="21" creationId="{5E241E88-B51F-D10A-4BEB-0D9F2847D602}"/>
          </ac:spMkLst>
        </pc:spChg>
        <pc:spChg chg="mod">
          <ac:chgData name="Jeff Anderson" userId="b0568678-855b-48d6-8d82-5e7999abd0fa" providerId="ADAL" clId="{A42AED07-3983-4711-BC07-6D2173A0BA62}" dt="2025-10-09T15:41:19.876" v="157" actId="208"/>
          <ac:spMkLst>
            <pc:docMk/>
            <pc:sldMk cId="3557392893" sldId="273"/>
            <ac:spMk id="22" creationId="{E5E8CF98-BC53-3D8F-07EB-8991ECEACF18}"/>
          </ac:spMkLst>
        </pc:spChg>
        <pc:spChg chg="mod">
          <ac:chgData name="Jeff Anderson" userId="b0568678-855b-48d6-8d82-5e7999abd0fa" providerId="ADAL" clId="{A42AED07-3983-4711-BC07-6D2173A0BA62}" dt="2025-10-09T15:41:19.876" v="157" actId="208"/>
          <ac:spMkLst>
            <pc:docMk/>
            <pc:sldMk cId="3557392893" sldId="273"/>
            <ac:spMk id="28" creationId="{F9A10A6F-9C5A-F6E7-4B2E-DF18D02B8395}"/>
          </ac:spMkLst>
        </pc:spChg>
        <pc:spChg chg="mod">
          <ac:chgData name="Jeff Anderson" userId="b0568678-855b-48d6-8d82-5e7999abd0fa" providerId="ADAL" clId="{A42AED07-3983-4711-BC07-6D2173A0BA62}" dt="2025-10-09T15:41:19.876" v="157" actId="208"/>
          <ac:spMkLst>
            <pc:docMk/>
            <pc:sldMk cId="3557392893" sldId="273"/>
            <ac:spMk id="29" creationId="{C84C702F-AA42-AECE-2BF0-CCAE673F9290}"/>
          </ac:spMkLst>
        </pc:spChg>
        <pc:spChg chg="mod">
          <ac:chgData name="Jeff Anderson" userId="b0568678-855b-48d6-8d82-5e7999abd0fa" providerId="ADAL" clId="{A42AED07-3983-4711-BC07-6D2173A0BA62}" dt="2025-10-09T15:41:19.876" v="157" actId="208"/>
          <ac:spMkLst>
            <pc:docMk/>
            <pc:sldMk cId="3557392893" sldId="273"/>
            <ac:spMk id="32" creationId="{5812A01E-5898-D42B-36EC-45628D852D81}"/>
          </ac:spMkLst>
        </pc:spChg>
        <pc:spChg chg="mod">
          <ac:chgData name="Jeff Anderson" userId="b0568678-855b-48d6-8d82-5e7999abd0fa" providerId="ADAL" clId="{A42AED07-3983-4711-BC07-6D2173A0BA62}" dt="2025-10-09T15:41:19.876" v="157" actId="208"/>
          <ac:spMkLst>
            <pc:docMk/>
            <pc:sldMk cId="3557392893" sldId="273"/>
            <ac:spMk id="33" creationId="{0A8BB82B-38AE-A9D3-16DD-DFA0D43A836D}"/>
          </ac:spMkLst>
        </pc:spChg>
      </pc:sldChg>
      <pc:sldChg chg="add del">
        <pc:chgData name="Jeff Anderson" userId="b0568678-855b-48d6-8d82-5e7999abd0fa" providerId="ADAL" clId="{A42AED07-3983-4711-BC07-6D2173A0BA62}" dt="2025-10-09T15:33:09.751" v="5"/>
        <pc:sldMkLst>
          <pc:docMk/>
          <pc:sldMk cId="4019391809" sldId="274"/>
        </pc:sldMkLst>
      </pc:sldChg>
      <pc:sldChg chg="add del setBg">
        <pc:chgData name="Jeff Anderson" userId="b0568678-855b-48d6-8d82-5e7999abd0fa" providerId="ADAL" clId="{A42AED07-3983-4711-BC07-6D2173A0BA62}" dt="2025-10-09T15:41:23.428" v="158" actId="47"/>
        <pc:sldMkLst>
          <pc:docMk/>
          <pc:sldMk cId="1673378353" sldId="2147480526"/>
        </pc:sldMkLst>
      </pc:sldChg>
      <pc:sldChg chg="del">
        <pc:chgData name="Jeff Anderson" userId="b0568678-855b-48d6-8d82-5e7999abd0fa" providerId="ADAL" clId="{A42AED07-3983-4711-BC07-6D2173A0BA62}" dt="2025-10-09T15:41:29.922" v="159" actId="47"/>
        <pc:sldMkLst>
          <pc:docMk/>
          <pc:sldMk cId="533562887" sldId="2147482342"/>
        </pc:sldMkLst>
      </pc:sldChg>
      <pc:sldChg chg="add del">
        <pc:chgData name="Jeff Anderson" userId="b0568678-855b-48d6-8d82-5e7999abd0fa" providerId="ADAL" clId="{A42AED07-3983-4711-BC07-6D2173A0BA62}" dt="2025-10-08T23:18:51.612" v="2"/>
        <pc:sldMkLst>
          <pc:docMk/>
          <pc:sldMk cId="334915534" sldId="2147482343"/>
        </pc:sldMkLst>
      </pc:sldChg>
      <pc:sldChg chg="add del setBg">
        <pc:chgData name="Jeff Anderson" userId="b0568678-855b-48d6-8d82-5e7999abd0fa" providerId="ADAL" clId="{A42AED07-3983-4711-BC07-6D2173A0BA62}" dt="2025-10-09T15:33:09.675" v="4"/>
        <pc:sldMkLst>
          <pc:docMk/>
          <pc:sldMk cId="3721744550" sldId="2147482344"/>
        </pc:sldMkLst>
      </pc:sldChg>
      <pc:sldChg chg="addSp delSp modSp add mod">
        <pc:chgData name="Jeff Anderson" userId="b0568678-855b-48d6-8d82-5e7999abd0fa" providerId="ADAL" clId="{A42AED07-3983-4711-BC07-6D2173A0BA62}" dt="2025-10-20T13:20:50.342" v="260" actId="20577"/>
        <pc:sldMkLst>
          <pc:docMk/>
          <pc:sldMk cId="3761499497" sldId="2147482344"/>
        </pc:sldMkLst>
        <pc:spChg chg="mod">
          <ac:chgData name="Jeff Anderson" userId="b0568678-855b-48d6-8d82-5e7999abd0fa" providerId="ADAL" clId="{A42AED07-3983-4711-BC07-6D2173A0BA62}" dt="2025-10-09T15:34:03.237" v="66" actId="20577"/>
          <ac:spMkLst>
            <pc:docMk/>
            <pc:sldMk cId="3761499497" sldId="2147482344"/>
            <ac:spMk id="5" creationId="{2D6F8744-A063-3893-6E2E-7FEADA427CAE}"/>
          </ac:spMkLst>
        </pc:spChg>
        <pc:spChg chg="mod">
          <ac:chgData name="Jeff Anderson" userId="b0568678-855b-48d6-8d82-5e7999abd0fa" providerId="ADAL" clId="{A42AED07-3983-4711-BC07-6D2173A0BA62}" dt="2025-10-20T13:20:50.342" v="260" actId="20577"/>
          <ac:spMkLst>
            <pc:docMk/>
            <pc:sldMk cId="3761499497" sldId="2147482344"/>
            <ac:spMk id="8" creationId="{CFD639DB-6A55-86E0-C4AC-AA2E29DE4F10}"/>
          </ac:spMkLst>
        </pc:spChg>
        <pc:spChg chg="mod">
          <ac:chgData name="Jeff Anderson" userId="b0568678-855b-48d6-8d82-5e7999abd0fa" providerId="ADAL" clId="{A42AED07-3983-4711-BC07-6D2173A0BA62}" dt="2025-10-09T15:34:48.305" v="101" actId="403"/>
          <ac:spMkLst>
            <pc:docMk/>
            <pc:sldMk cId="3761499497" sldId="2147482344"/>
            <ac:spMk id="29" creationId="{138711B7-8DB1-1057-CEFC-5750649E300D}"/>
          </ac:spMkLst>
        </pc:spChg>
        <pc:spChg chg="mod">
          <ac:chgData name="Jeff Anderson" userId="b0568678-855b-48d6-8d82-5e7999abd0fa" providerId="ADAL" clId="{A42AED07-3983-4711-BC07-6D2173A0BA62}" dt="2025-10-09T15:34:56.153" v="104" actId="1076"/>
          <ac:spMkLst>
            <pc:docMk/>
            <pc:sldMk cId="3761499497" sldId="2147482344"/>
            <ac:spMk id="30" creationId="{4B5631E1-698A-1EB2-0408-50F2C5CD2FD2}"/>
          </ac:spMkLst>
        </pc:spChg>
        <pc:spChg chg="mod">
          <ac:chgData name="Jeff Anderson" userId="b0568678-855b-48d6-8d82-5e7999abd0fa" providerId="ADAL" clId="{A42AED07-3983-4711-BC07-6D2173A0BA62}" dt="2025-10-09T15:34:48.305" v="101" actId="403"/>
          <ac:spMkLst>
            <pc:docMk/>
            <pc:sldMk cId="3761499497" sldId="2147482344"/>
            <ac:spMk id="32" creationId="{2736C9FB-D87E-10E1-ED85-338349D9E611}"/>
          </ac:spMkLst>
        </pc:spChg>
        <pc:spChg chg="mod">
          <ac:chgData name="Jeff Anderson" userId="b0568678-855b-48d6-8d82-5e7999abd0fa" providerId="ADAL" clId="{A42AED07-3983-4711-BC07-6D2173A0BA62}" dt="2025-10-09T15:34:48.305" v="101" actId="403"/>
          <ac:spMkLst>
            <pc:docMk/>
            <pc:sldMk cId="3761499497" sldId="2147482344"/>
            <ac:spMk id="35" creationId="{543F61F0-345D-2315-1F63-BC6548ED4AC2}"/>
          </ac:spMkLst>
        </pc:spChg>
        <pc:spChg chg="mod">
          <ac:chgData name="Jeff Anderson" userId="b0568678-855b-48d6-8d82-5e7999abd0fa" providerId="ADAL" clId="{A42AED07-3983-4711-BC07-6D2173A0BA62}" dt="2025-10-09T15:35:24.953" v="108" actId="1076"/>
          <ac:spMkLst>
            <pc:docMk/>
            <pc:sldMk cId="3761499497" sldId="2147482344"/>
            <ac:spMk id="40" creationId="{C096DA90-2758-D3D9-92B6-948CF48305EE}"/>
          </ac:spMkLst>
        </pc:spChg>
        <pc:spChg chg="mod">
          <ac:chgData name="Jeff Anderson" userId="b0568678-855b-48d6-8d82-5e7999abd0fa" providerId="ADAL" clId="{A42AED07-3983-4711-BC07-6D2173A0BA62}" dt="2025-10-09T15:35:10.173" v="107" actId="1076"/>
          <ac:spMkLst>
            <pc:docMk/>
            <pc:sldMk cId="3761499497" sldId="2147482344"/>
            <ac:spMk id="41" creationId="{0DA5344A-FD2E-5943-43C5-E7E45C5C7BBB}"/>
          </ac:spMkLst>
        </pc:spChg>
        <pc:spChg chg="mod">
          <ac:chgData name="Jeff Anderson" userId="b0568678-855b-48d6-8d82-5e7999abd0fa" providerId="ADAL" clId="{A42AED07-3983-4711-BC07-6D2173A0BA62}" dt="2025-10-09T15:35:31.423" v="116" actId="20577"/>
          <ac:spMkLst>
            <pc:docMk/>
            <pc:sldMk cId="3761499497" sldId="2147482344"/>
            <ac:spMk id="67" creationId="{33FAACC2-B94B-98D7-3828-24E723F7E733}"/>
          </ac:spMkLst>
        </pc:spChg>
        <pc:cxnChg chg="add del mod">
          <ac:chgData name="Jeff Anderson" userId="b0568678-855b-48d6-8d82-5e7999abd0fa" providerId="ADAL" clId="{A42AED07-3983-4711-BC07-6D2173A0BA62}" dt="2025-10-09T15:35:05.387" v="106" actId="208"/>
          <ac:cxnSpMkLst>
            <pc:docMk/>
            <pc:sldMk cId="3761499497" sldId="2147482344"/>
            <ac:cxnSpMk id="16" creationId="{E8187414-386D-086C-57E3-96FE9F9765C9}"/>
          </ac:cxnSpMkLst>
        </pc:cxnChg>
        <pc:cxnChg chg="mod">
          <ac:chgData name="Jeff Anderson" userId="b0568678-855b-48d6-8d82-5e7999abd0fa" providerId="ADAL" clId="{A42AED07-3983-4711-BC07-6D2173A0BA62}" dt="2025-10-09T15:35:05.387" v="106" actId="208"/>
          <ac:cxnSpMkLst>
            <pc:docMk/>
            <pc:sldMk cId="3761499497" sldId="2147482344"/>
            <ac:cxnSpMk id="21" creationId="{78E1248C-3601-DD42-93E5-2D42ECD85A69}"/>
          </ac:cxnSpMkLst>
        </pc:cxnChg>
        <pc:cxnChg chg="mod">
          <ac:chgData name="Jeff Anderson" userId="b0568678-855b-48d6-8d82-5e7999abd0fa" providerId="ADAL" clId="{A42AED07-3983-4711-BC07-6D2173A0BA62}" dt="2025-10-09T15:35:05.387" v="106" actId="208"/>
          <ac:cxnSpMkLst>
            <pc:docMk/>
            <pc:sldMk cId="3761499497" sldId="2147482344"/>
            <ac:cxnSpMk id="36" creationId="{794BB7C8-036A-E4FE-9144-C2EBF8B693D1}"/>
          </ac:cxnSpMkLst>
        </pc:cxnChg>
      </pc:sldChg>
      <pc:sldChg chg="modSp add del mod">
        <pc:chgData name="Jeff Anderson" userId="b0568678-855b-48d6-8d82-5e7999abd0fa" providerId="ADAL" clId="{A42AED07-3983-4711-BC07-6D2173A0BA62}" dt="2025-10-09T15:37:13.737" v="130" actId="208"/>
        <pc:sldMkLst>
          <pc:docMk/>
          <pc:sldMk cId="2461682906" sldId="2147482345"/>
        </pc:sldMkLst>
        <pc:spChg chg="mod">
          <ac:chgData name="Jeff Anderson" userId="b0568678-855b-48d6-8d82-5e7999abd0fa" providerId="ADAL" clId="{A42AED07-3983-4711-BC07-6D2173A0BA62}" dt="2025-10-09T15:37:09.244" v="129" actId="208"/>
          <ac:spMkLst>
            <pc:docMk/>
            <pc:sldMk cId="2461682906" sldId="2147482345"/>
            <ac:spMk id="5" creationId="{C6AD3185-09CA-7DC1-B8E9-BB5CED87BD30}"/>
          </ac:spMkLst>
        </pc:spChg>
        <pc:spChg chg="mod">
          <ac:chgData name="Jeff Anderson" userId="b0568678-855b-48d6-8d82-5e7999abd0fa" providerId="ADAL" clId="{A42AED07-3983-4711-BC07-6D2173A0BA62}" dt="2025-10-09T15:36:48.238" v="128" actId="207"/>
          <ac:spMkLst>
            <pc:docMk/>
            <pc:sldMk cId="2461682906" sldId="2147482345"/>
            <ac:spMk id="11" creationId="{E3C8DAA7-E42B-88A1-3562-95E037FAAB76}"/>
          </ac:spMkLst>
        </pc:spChg>
        <pc:spChg chg="mod">
          <ac:chgData name="Jeff Anderson" userId="b0568678-855b-48d6-8d82-5e7999abd0fa" providerId="ADAL" clId="{A42AED07-3983-4711-BC07-6D2173A0BA62}" dt="2025-10-09T15:36:02.081" v="123" actId="1076"/>
          <ac:spMkLst>
            <pc:docMk/>
            <pc:sldMk cId="2461682906" sldId="2147482345"/>
            <ac:spMk id="12" creationId="{72BF2118-9099-88FD-FAE7-2EF19B0B5A64}"/>
          </ac:spMkLst>
        </pc:spChg>
        <pc:spChg chg="mod">
          <ac:chgData name="Jeff Anderson" userId="b0568678-855b-48d6-8d82-5e7999abd0fa" providerId="ADAL" clId="{A42AED07-3983-4711-BC07-6D2173A0BA62}" dt="2025-10-09T15:37:09.244" v="129" actId="208"/>
          <ac:spMkLst>
            <pc:docMk/>
            <pc:sldMk cId="2461682906" sldId="2147482345"/>
            <ac:spMk id="22" creationId="{9CE2BA2F-0C31-0518-2144-079A036D6FB8}"/>
          </ac:spMkLst>
        </pc:spChg>
        <pc:spChg chg="mod">
          <ac:chgData name="Jeff Anderson" userId="b0568678-855b-48d6-8d82-5e7999abd0fa" providerId="ADAL" clId="{A42AED07-3983-4711-BC07-6D2173A0BA62}" dt="2025-10-09T15:36:41.995" v="127" actId="207"/>
          <ac:spMkLst>
            <pc:docMk/>
            <pc:sldMk cId="2461682906" sldId="2147482345"/>
            <ac:spMk id="24" creationId="{56C84A6B-6374-3B2A-7AC3-CB4DD6475AB3}"/>
          </ac:spMkLst>
        </pc:spChg>
        <pc:spChg chg="mod">
          <ac:chgData name="Jeff Anderson" userId="b0568678-855b-48d6-8d82-5e7999abd0fa" providerId="ADAL" clId="{A42AED07-3983-4711-BC07-6D2173A0BA62}" dt="2025-10-09T15:36:06.682" v="124" actId="207"/>
          <ac:spMkLst>
            <pc:docMk/>
            <pc:sldMk cId="2461682906" sldId="2147482345"/>
            <ac:spMk id="41" creationId="{9C499EA2-3A13-66A7-144C-B692520107B6}"/>
          </ac:spMkLst>
        </pc:spChg>
        <pc:spChg chg="mod">
          <ac:chgData name="Jeff Anderson" userId="b0568678-855b-48d6-8d82-5e7999abd0fa" providerId="ADAL" clId="{A42AED07-3983-4711-BC07-6D2173A0BA62}" dt="2025-10-09T15:36:19.405" v="125" actId="207"/>
          <ac:spMkLst>
            <pc:docMk/>
            <pc:sldMk cId="2461682906" sldId="2147482345"/>
            <ac:spMk id="42" creationId="{83DF55B5-11C5-75B0-0094-69A2FE13457E}"/>
          </ac:spMkLst>
        </pc:spChg>
        <pc:spChg chg="mod">
          <ac:chgData name="Jeff Anderson" userId="b0568678-855b-48d6-8d82-5e7999abd0fa" providerId="ADAL" clId="{A42AED07-3983-4711-BC07-6D2173A0BA62}" dt="2025-10-09T15:36:24.375" v="126" actId="207"/>
          <ac:spMkLst>
            <pc:docMk/>
            <pc:sldMk cId="2461682906" sldId="2147482345"/>
            <ac:spMk id="43" creationId="{91757168-4E51-7848-653A-7C51E557577E}"/>
          </ac:spMkLst>
        </pc:spChg>
        <pc:spChg chg="mod">
          <ac:chgData name="Jeff Anderson" userId="b0568678-855b-48d6-8d82-5e7999abd0fa" providerId="ADAL" clId="{A42AED07-3983-4711-BC07-6D2173A0BA62}" dt="2025-10-09T15:37:13.737" v="130" actId="208"/>
          <ac:spMkLst>
            <pc:docMk/>
            <pc:sldMk cId="2461682906" sldId="2147482345"/>
            <ac:spMk id="61" creationId="{2E7D4FE7-D106-D8F7-C62D-A213898C1CF4}"/>
          </ac:spMkLst>
        </pc:spChg>
        <pc:spChg chg="mod">
          <ac:chgData name="Jeff Anderson" userId="b0568678-855b-48d6-8d82-5e7999abd0fa" providerId="ADAL" clId="{A42AED07-3983-4711-BC07-6D2173A0BA62}" dt="2025-10-09T15:37:09.244" v="129" actId="208"/>
          <ac:spMkLst>
            <pc:docMk/>
            <pc:sldMk cId="2461682906" sldId="2147482345"/>
            <ac:spMk id="175" creationId="{E746D4EF-6CA9-44DC-0553-44F3BE402165}"/>
          </ac:spMkLst>
        </pc:spChg>
        <pc:spChg chg="mod">
          <ac:chgData name="Jeff Anderson" userId="b0568678-855b-48d6-8d82-5e7999abd0fa" providerId="ADAL" clId="{A42AED07-3983-4711-BC07-6D2173A0BA62}" dt="2025-10-09T15:37:09.244" v="129" actId="208"/>
          <ac:spMkLst>
            <pc:docMk/>
            <pc:sldMk cId="2461682906" sldId="2147482345"/>
            <ac:spMk id="181" creationId="{83AD5258-C7D3-04F7-8595-FC23F7D2410D}"/>
          </ac:spMkLst>
        </pc:spChg>
        <pc:spChg chg="mod">
          <ac:chgData name="Jeff Anderson" userId="b0568678-855b-48d6-8d82-5e7999abd0fa" providerId="ADAL" clId="{A42AED07-3983-4711-BC07-6D2173A0BA62}" dt="2025-10-09T15:37:09.244" v="129" actId="208"/>
          <ac:spMkLst>
            <pc:docMk/>
            <pc:sldMk cId="2461682906" sldId="2147482345"/>
            <ac:spMk id="183" creationId="{27FF8C1F-BCFC-75CE-806D-D0911AED2D0C}"/>
          </ac:spMkLst>
        </pc:spChg>
        <pc:spChg chg="mod">
          <ac:chgData name="Jeff Anderson" userId="b0568678-855b-48d6-8d82-5e7999abd0fa" providerId="ADAL" clId="{A42AED07-3983-4711-BC07-6D2173A0BA62}" dt="2025-10-09T15:37:09.244" v="129" actId="208"/>
          <ac:spMkLst>
            <pc:docMk/>
            <pc:sldMk cId="2461682906" sldId="2147482345"/>
            <ac:spMk id="195" creationId="{45A3B09F-04E9-CD40-F53A-B76C9C542DAE}"/>
          </ac:spMkLst>
        </pc:spChg>
        <pc:spChg chg="mod">
          <ac:chgData name="Jeff Anderson" userId="b0568678-855b-48d6-8d82-5e7999abd0fa" providerId="ADAL" clId="{A42AED07-3983-4711-BC07-6D2173A0BA62}" dt="2025-10-09T15:37:09.244" v="129" actId="208"/>
          <ac:spMkLst>
            <pc:docMk/>
            <pc:sldMk cId="2461682906" sldId="2147482345"/>
            <ac:spMk id="197" creationId="{4786FBD1-33CB-123A-873D-496C6D342462}"/>
          </ac:spMkLst>
        </pc:spChg>
        <pc:spChg chg="mod">
          <ac:chgData name="Jeff Anderson" userId="b0568678-855b-48d6-8d82-5e7999abd0fa" providerId="ADAL" clId="{A42AED07-3983-4711-BC07-6D2173A0BA62}" dt="2025-10-09T15:37:09.244" v="129" actId="208"/>
          <ac:spMkLst>
            <pc:docMk/>
            <pc:sldMk cId="2461682906" sldId="2147482345"/>
            <ac:spMk id="199" creationId="{1392CB7F-8B10-DF9A-6F5D-4919152A4B7C}"/>
          </ac:spMkLst>
        </pc:spChg>
      </pc:sldChg>
      <pc:sldChg chg="add del">
        <pc:chgData name="Jeff Anderson" userId="b0568678-855b-48d6-8d82-5e7999abd0fa" providerId="ADAL" clId="{A42AED07-3983-4711-BC07-6D2173A0BA62}" dt="2025-10-09T15:33:09.675" v="4"/>
        <pc:sldMkLst>
          <pc:docMk/>
          <pc:sldMk cId="1359569938" sldId="2147482346"/>
        </pc:sldMkLst>
      </pc:sldChg>
      <pc:sldChg chg="delSp modSp add mod">
        <pc:chgData name="Jeff Anderson" userId="b0568678-855b-48d6-8d82-5e7999abd0fa" providerId="ADAL" clId="{A42AED07-3983-4711-BC07-6D2173A0BA62}" dt="2025-10-17T15:59:58.698" v="163" actId="313"/>
        <pc:sldMkLst>
          <pc:docMk/>
          <pc:sldMk cId="1737495509" sldId="2147482346"/>
        </pc:sldMkLst>
        <pc:spChg chg="mod">
          <ac:chgData name="Jeff Anderson" userId="b0568678-855b-48d6-8d82-5e7999abd0fa" providerId="ADAL" clId="{A42AED07-3983-4711-BC07-6D2173A0BA62}" dt="2025-10-09T15:37:55.223" v="133" actId="27803"/>
          <ac:spMkLst>
            <pc:docMk/>
            <pc:sldMk cId="1737495509" sldId="2147482346"/>
            <ac:spMk id="4" creationId="{4037D17F-C682-76B4-0D36-86496FDFB24E}"/>
          </ac:spMkLst>
        </pc:spChg>
        <pc:spChg chg="mod">
          <ac:chgData name="Jeff Anderson" userId="b0568678-855b-48d6-8d82-5e7999abd0fa" providerId="ADAL" clId="{A42AED07-3983-4711-BC07-6D2173A0BA62}" dt="2025-10-09T15:37:55.223" v="133" actId="27803"/>
          <ac:spMkLst>
            <pc:docMk/>
            <pc:sldMk cId="1737495509" sldId="2147482346"/>
            <ac:spMk id="5" creationId="{40CAF318-C73B-0D42-7F28-55B8CC693318}"/>
          </ac:spMkLst>
        </pc:spChg>
        <pc:spChg chg="mod">
          <ac:chgData name="Jeff Anderson" userId="b0568678-855b-48d6-8d82-5e7999abd0fa" providerId="ADAL" clId="{A42AED07-3983-4711-BC07-6D2173A0BA62}" dt="2025-10-09T15:37:55.223" v="133" actId="27803"/>
          <ac:spMkLst>
            <pc:docMk/>
            <pc:sldMk cId="1737495509" sldId="2147482346"/>
            <ac:spMk id="7" creationId="{592758DB-8D61-A060-8F50-3962AC007085}"/>
          </ac:spMkLst>
        </pc:spChg>
        <pc:spChg chg="mod">
          <ac:chgData name="Jeff Anderson" userId="b0568678-855b-48d6-8d82-5e7999abd0fa" providerId="ADAL" clId="{A42AED07-3983-4711-BC07-6D2173A0BA62}" dt="2025-10-09T15:37:55.223" v="133" actId="27803"/>
          <ac:spMkLst>
            <pc:docMk/>
            <pc:sldMk cId="1737495509" sldId="2147482346"/>
            <ac:spMk id="8" creationId="{04818501-D536-1AEE-974F-C11D9FB5F201}"/>
          </ac:spMkLst>
        </pc:spChg>
        <pc:spChg chg="mod">
          <ac:chgData name="Jeff Anderson" userId="b0568678-855b-48d6-8d82-5e7999abd0fa" providerId="ADAL" clId="{A42AED07-3983-4711-BC07-6D2173A0BA62}" dt="2025-10-17T15:59:58.698" v="163" actId="313"/>
          <ac:spMkLst>
            <pc:docMk/>
            <pc:sldMk cId="1737495509" sldId="2147482346"/>
            <ac:spMk id="10" creationId="{9D8039A8-38D4-4BF5-287D-B5C195EAEE6C}"/>
          </ac:spMkLst>
        </pc:spChg>
        <pc:spChg chg="mod">
          <ac:chgData name="Jeff Anderson" userId="b0568678-855b-48d6-8d82-5e7999abd0fa" providerId="ADAL" clId="{A42AED07-3983-4711-BC07-6D2173A0BA62}" dt="2025-10-09T15:37:59.379" v="134" actId="208"/>
          <ac:spMkLst>
            <pc:docMk/>
            <pc:sldMk cId="1737495509" sldId="2147482346"/>
            <ac:spMk id="11" creationId="{D6506629-5777-5F24-C80F-F56E21A29ED6}"/>
          </ac:spMkLst>
        </pc:spChg>
        <pc:spChg chg="mod">
          <ac:chgData name="Jeff Anderson" userId="b0568678-855b-48d6-8d82-5e7999abd0fa" providerId="ADAL" clId="{A42AED07-3983-4711-BC07-6D2173A0BA62}" dt="2025-10-09T15:37:55.223" v="133" actId="27803"/>
          <ac:spMkLst>
            <pc:docMk/>
            <pc:sldMk cId="1737495509" sldId="2147482346"/>
            <ac:spMk id="13" creationId="{E43B40C3-BBFF-D952-F2D6-55EF7C504645}"/>
          </ac:spMkLst>
        </pc:spChg>
        <pc:spChg chg="mod">
          <ac:chgData name="Jeff Anderson" userId="b0568678-855b-48d6-8d82-5e7999abd0fa" providerId="ADAL" clId="{A42AED07-3983-4711-BC07-6D2173A0BA62}" dt="2025-10-09T15:37:55.223" v="133" actId="27803"/>
          <ac:spMkLst>
            <pc:docMk/>
            <pc:sldMk cId="1737495509" sldId="2147482346"/>
            <ac:spMk id="14" creationId="{FBE67A09-B8C0-060D-4BD7-F23FCC655A67}"/>
          </ac:spMkLst>
        </pc:spChg>
        <pc:spChg chg="mod">
          <ac:chgData name="Jeff Anderson" userId="b0568678-855b-48d6-8d82-5e7999abd0fa" providerId="ADAL" clId="{A42AED07-3983-4711-BC07-6D2173A0BA62}" dt="2025-10-09T15:37:55.223" v="133" actId="27803"/>
          <ac:spMkLst>
            <pc:docMk/>
            <pc:sldMk cId="1737495509" sldId="2147482346"/>
            <ac:spMk id="16" creationId="{763F315D-EE49-EED8-7CFF-A129CA0AB28D}"/>
          </ac:spMkLst>
        </pc:spChg>
        <pc:spChg chg="mod">
          <ac:chgData name="Jeff Anderson" userId="b0568678-855b-48d6-8d82-5e7999abd0fa" providerId="ADAL" clId="{A42AED07-3983-4711-BC07-6D2173A0BA62}" dt="2025-10-09T15:37:55.223" v="133" actId="27803"/>
          <ac:spMkLst>
            <pc:docMk/>
            <pc:sldMk cId="1737495509" sldId="2147482346"/>
            <ac:spMk id="17" creationId="{C5AE52A0-EA00-0190-6B08-02C14F897A69}"/>
          </ac:spMkLst>
        </pc:spChg>
        <pc:spChg chg="mod">
          <ac:chgData name="Jeff Anderson" userId="b0568678-855b-48d6-8d82-5e7999abd0fa" providerId="ADAL" clId="{A42AED07-3983-4711-BC07-6D2173A0BA62}" dt="2025-10-09T15:37:55.223" v="133" actId="27803"/>
          <ac:spMkLst>
            <pc:docMk/>
            <pc:sldMk cId="1737495509" sldId="2147482346"/>
            <ac:spMk id="18" creationId="{B4DCCC99-2F55-5330-5C58-38D55251B01E}"/>
          </ac:spMkLst>
        </pc:spChg>
        <pc:grpChg chg="mod">
          <ac:chgData name="Jeff Anderson" userId="b0568678-855b-48d6-8d82-5e7999abd0fa" providerId="ADAL" clId="{A42AED07-3983-4711-BC07-6D2173A0BA62}" dt="2025-10-09T15:37:59.379" v="134" actId="208"/>
          <ac:grpSpMkLst>
            <pc:docMk/>
            <pc:sldMk cId="1737495509" sldId="2147482346"/>
            <ac:grpSpMk id="3" creationId="{FADBCF8A-45C5-CC8C-BC09-8C033D02667E}"/>
          </ac:grpSpMkLst>
        </pc:grpChg>
        <pc:grpChg chg="mod">
          <ac:chgData name="Jeff Anderson" userId="b0568678-855b-48d6-8d82-5e7999abd0fa" providerId="ADAL" clId="{A42AED07-3983-4711-BC07-6D2173A0BA62}" dt="2025-10-09T15:37:59.379" v="134" actId="208"/>
          <ac:grpSpMkLst>
            <pc:docMk/>
            <pc:sldMk cId="1737495509" sldId="2147482346"/>
            <ac:grpSpMk id="15" creationId="{C818EB24-5ABE-E183-B68E-3AC8D43B1823}"/>
          </ac:grpSpMkLst>
        </pc:grpChg>
        <pc:picChg chg="mod">
          <ac:chgData name="Jeff Anderson" userId="b0568678-855b-48d6-8d82-5e7999abd0fa" providerId="ADAL" clId="{A42AED07-3983-4711-BC07-6D2173A0BA62}" dt="2025-10-09T15:39:25.581" v="140"/>
          <ac:picMkLst>
            <pc:docMk/>
            <pc:sldMk cId="1737495509" sldId="2147482346"/>
            <ac:picMk id="1028" creationId="{604BD613-30FF-C80B-94BE-3D02A25CAB1B}"/>
          </ac:picMkLst>
        </pc:picChg>
      </pc:sldChg>
      <pc:sldChg chg="add del">
        <pc:chgData name="Jeff Anderson" userId="b0568678-855b-48d6-8d82-5e7999abd0fa" providerId="ADAL" clId="{A42AED07-3983-4711-BC07-6D2173A0BA62}" dt="2025-10-09T15:33:09.675" v="4"/>
        <pc:sldMkLst>
          <pc:docMk/>
          <pc:sldMk cId="2533058232" sldId="2147482347"/>
        </pc:sldMkLst>
      </pc:sldChg>
      <pc:sldChg chg="modSp add">
        <pc:chgData name="Jeff Anderson" userId="b0568678-855b-48d6-8d82-5e7999abd0fa" providerId="ADAL" clId="{A42AED07-3983-4711-BC07-6D2173A0BA62}" dt="2025-10-09T15:39:19.680" v="139"/>
        <pc:sldMkLst>
          <pc:docMk/>
          <pc:sldMk cId="3456870284" sldId="2147482347"/>
        </pc:sldMkLst>
        <pc:picChg chg="mod">
          <ac:chgData name="Jeff Anderson" userId="b0568678-855b-48d6-8d82-5e7999abd0fa" providerId="ADAL" clId="{A42AED07-3983-4711-BC07-6D2173A0BA62}" dt="2025-10-09T15:39:19.680" v="139"/>
          <ac:picMkLst>
            <pc:docMk/>
            <pc:sldMk cId="3456870284" sldId="2147482347"/>
            <ac:picMk id="61" creationId="{51A96295-02C5-D14E-CBE4-D0D0ABBE8FAC}"/>
          </ac:picMkLst>
        </pc:picChg>
      </pc:sldChg>
      <pc:sldChg chg="add del">
        <pc:chgData name="Jeff Anderson" userId="b0568678-855b-48d6-8d82-5e7999abd0fa" providerId="ADAL" clId="{A42AED07-3983-4711-BC07-6D2173A0BA62}" dt="2025-10-09T15:33:09.675" v="4"/>
        <pc:sldMkLst>
          <pc:docMk/>
          <pc:sldMk cId="902107391" sldId="2147482348"/>
        </pc:sldMkLst>
      </pc:sldChg>
      <pc:sldChg chg="modSp add mod">
        <pc:chgData name="Jeff Anderson" userId="b0568678-855b-48d6-8d82-5e7999abd0fa" providerId="ADAL" clId="{A42AED07-3983-4711-BC07-6D2173A0BA62}" dt="2025-10-20T13:23:16.217" v="285" actId="20577"/>
        <pc:sldMkLst>
          <pc:docMk/>
          <pc:sldMk cId="3331200784" sldId="2147482348"/>
        </pc:sldMkLst>
        <pc:spChg chg="mod">
          <ac:chgData name="Jeff Anderson" userId="b0568678-855b-48d6-8d82-5e7999abd0fa" providerId="ADAL" clId="{A42AED07-3983-4711-BC07-6D2173A0BA62}" dt="2025-10-20T13:23:16.217" v="285" actId="20577"/>
          <ac:spMkLst>
            <pc:docMk/>
            <pc:sldMk cId="3331200784" sldId="2147482348"/>
            <ac:spMk id="14" creationId="{EE4C428A-8C35-112D-A341-C3C68F36B948}"/>
          </ac:spMkLst>
        </pc:spChg>
        <pc:spChg chg="mod">
          <ac:chgData name="Jeff Anderson" userId="b0568678-855b-48d6-8d82-5e7999abd0fa" providerId="ADAL" clId="{A42AED07-3983-4711-BC07-6D2173A0BA62}" dt="2025-10-17T16:01:40.686" v="248" actId="1035"/>
          <ac:spMkLst>
            <pc:docMk/>
            <pc:sldMk cId="3331200784" sldId="2147482348"/>
            <ac:spMk id="4105" creationId="{6C1A2B4B-ED2C-6D35-5869-25984A13D1E2}"/>
          </ac:spMkLst>
        </pc:spChg>
        <pc:spChg chg="mod">
          <ac:chgData name="Jeff Anderson" userId="b0568678-855b-48d6-8d82-5e7999abd0fa" providerId="ADAL" clId="{A42AED07-3983-4711-BC07-6D2173A0BA62}" dt="2025-10-17T16:01:40.686" v="248" actId="1035"/>
          <ac:spMkLst>
            <pc:docMk/>
            <pc:sldMk cId="3331200784" sldId="2147482348"/>
            <ac:spMk id="4111" creationId="{A1D3ECE6-2A59-12E0-EAC4-4E901819E7FF}"/>
          </ac:spMkLst>
        </pc:spChg>
        <pc:spChg chg="mod">
          <ac:chgData name="Jeff Anderson" userId="b0568678-855b-48d6-8d82-5e7999abd0fa" providerId="ADAL" clId="{A42AED07-3983-4711-BC07-6D2173A0BA62}" dt="2025-10-17T16:01:45.543" v="255" actId="1035"/>
          <ac:spMkLst>
            <pc:docMk/>
            <pc:sldMk cId="3331200784" sldId="2147482348"/>
            <ac:spMk id="4145" creationId="{935BA334-4254-C00C-93B6-197F24A7C50A}"/>
          </ac:spMkLst>
        </pc:spChg>
        <pc:spChg chg="mod">
          <ac:chgData name="Jeff Anderson" userId="b0568678-855b-48d6-8d82-5e7999abd0fa" providerId="ADAL" clId="{A42AED07-3983-4711-BC07-6D2173A0BA62}" dt="2025-10-17T16:01:45.543" v="255" actId="1035"/>
          <ac:spMkLst>
            <pc:docMk/>
            <pc:sldMk cId="3331200784" sldId="2147482348"/>
            <ac:spMk id="4159" creationId="{ED21D946-C008-8E54-FC78-0A374BB06944}"/>
          </ac:spMkLst>
        </pc:spChg>
        <pc:grpChg chg="mod">
          <ac:chgData name="Jeff Anderson" userId="b0568678-855b-48d6-8d82-5e7999abd0fa" providerId="ADAL" clId="{A42AED07-3983-4711-BC07-6D2173A0BA62}" dt="2025-10-17T16:01:17.311" v="194" actId="1036"/>
          <ac:grpSpMkLst>
            <pc:docMk/>
            <pc:sldMk cId="3331200784" sldId="2147482348"/>
            <ac:grpSpMk id="4109" creationId="{70306102-AF2D-9061-8EFC-0824896B8A1C}"/>
          </ac:grpSpMkLst>
        </pc:grpChg>
        <pc:grpChg chg="mod">
          <ac:chgData name="Jeff Anderson" userId="b0568678-855b-48d6-8d82-5e7999abd0fa" providerId="ADAL" clId="{A42AED07-3983-4711-BC07-6D2173A0BA62}" dt="2025-10-09T15:39:40.435" v="142"/>
          <ac:grpSpMkLst>
            <pc:docMk/>
            <pc:sldMk cId="3331200784" sldId="2147482348"/>
            <ac:grpSpMk id="4131" creationId="{F852EFAF-00FF-A59C-3E6D-2F2CA173AAED}"/>
          </ac:grpSpMkLst>
        </pc:grpChg>
        <pc:grpChg chg="mod">
          <ac:chgData name="Jeff Anderson" userId="b0568678-855b-48d6-8d82-5e7999abd0fa" providerId="ADAL" clId="{A42AED07-3983-4711-BC07-6D2173A0BA62}" dt="2025-10-09T15:39:40.435" v="142"/>
          <ac:grpSpMkLst>
            <pc:docMk/>
            <pc:sldMk cId="3331200784" sldId="2147482348"/>
            <ac:grpSpMk id="4162" creationId="{EFC3DFF3-5318-0D76-A32A-3A72F8E35B1C}"/>
          </ac:grpSpMkLst>
        </pc:grpChg>
        <pc:grpChg chg="mod">
          <ac:chgData name="Jeff Anderson" userId="b0568678-855b-48d6-8d82-5e7999abd0fa" providerId="ADAL" clId="{A42AED07-3983-4711-BC07-6D2173A0BA62}" dt="2025-10-09T15:39:40.435" v="142"/>
          <ac:grpSpMkLst>
            <pc:docMk/>
            <pc:sldMk cId="3331200784" sldId="2147482348"/>
            <ac:grpSpMk id="4168" creationId="{0FE82DE4-0A4C-339D-F78A-67E1A0F286E3}"/>
          </ac:grpSpMkLst>
        </pc:grpChg>
        <pc:picChg chg="mod">
          <ac:chgData name="Jeff Anderson" userId="b0568678-855b-48d6-8d82-5e7999abd0fa" providerId="ADAL" clId="{A42AED07-3983-4711-BC07-6D2173A0BA62}" dt="2025-10-17T16:01:08.902" v="173" actId="1036"/>
          <ac:picMkLst>
            <pc:docMk/>
            <pc:sldMk cId="3331200784" sldId="2147482348"/>
            <ac:picMk id="1025" creationId="{727089B2-C19D-AE59-5FD7-F890CECE2AFE}"/>
          </ac:picMkLst>
        </pc:picChg>
        <pc:picChg chg="mod">
          <ac:chgData name="Jeff Anderson" userId="b0568678-855b-48d6-8d82-5e7999abd0fa" providerId="ADAL" clId="{A42AED07-3983-4711-BC07-6D2173A0BA62}" dt="2025-10-17T16:01:08.902" v="173" actId="1036"/>
          <ac:picMkLst>
            <pc:docMk/>
            <pc:sldMk cId="3331200784" sldId="2147482348"/>
            <ac:picMk id="1034" creationId="{DA02E1A0-412B-932F-7464-43AEAD3DB602}"/>
          </ac:picMkLst>
        </pc:picChg>
        <pc:picChg chg="mod">
          <ac:chgData name="Jeff Anderson" userId="b0568678-855b-48d6-8d82-5e7999abd0fa" providerId="ADAL" clId="{A42AED07-3983-4711-BC07-6D2173A0BA62}" dt="2025-10-17T16:01:08.902" v="173" actId="1036"/>
          <ac:picMkLst>
            <pc:docMk/>
            <pc:sldMk cId="3331200784" sldId="2147482348"/>
            <ac:picMk id="1038" creationId="{B6D7EDF1-9A27-768E-91B0-40167A14FA87}"/>
          </ac:picMkLst>
        </pc:picChg>
        <pc:picChg chg="mod">
          <ac:chgData name="Jeff Anderson" userId="b0568678-855b-48d6-8d82-5e7999abd0fa" providerId="ADAL" clId="{A42AED07-3983-4711-BC07-6D2173A0BA62}" dt="2025-10-17T16:01:08.902" v="173" actId="1036"/>
          <ac:picMkLst>
            <pc:docMk/>
            <pc:sldMk cId="3331200784" sldId="2147482348"/>
            <ac:picMk id="1040" creationId="{FBC05AD5-1353-C33A-676E-840C80B54759}"/>
          </ac:picMkLst>
        </pc:picChg>
        <pc:picChg chg="mod">
          <ac:chgData name="Jeff Anderson" userId="b0568678-855b-48d6-8d82-5e7999abd0fa" providerId="ADAL" clId="{A42AED07-3983-4711-BC07-6D2173A0BA62}" dt="2025-10-17T16:01:08.902" v="173" actId="1036"/>
          <ac:picMkLst>
            <pc:docMk/>
            <pc:sldMk cId="3331200784" sldId="2147482348"/>
            <ac:picMk id="1111" creationId="{C0833720-CC50-CD8B-2631-EFADAF0CFAC3}"/>
          </ac:picMkLst>
        </pc:picChg>
        <pc:picChg chg="mod">
          <ac:chgData name="Jeff Anderson" userId="b0568678-855b-48d6-8d82-5e7999abd0fa" providerId="ADAL" clId="{A42AED07-3983-4711-BC07-6D2173A0BA62}" dt="2025-10-17T16:01:08.902" v="173" actId="1036"/>
          <ac:picMkLst>
            <pc:docMk/>
            <pc:sldMk cId="3331200784" sldId="2147482348"/>
            <ac:picMk id="1134" creationId="{17C4B981-8EB3-E961-F888-3AE1B600DA42}"/>
          </ac:picMkLst>
        </pc:picChg>
        <pc:picChg chg="mod">
          <ac:chgData name="Jeff Anderson" userId="b0568678-855b-48d6-8d82-5e7999abd0fa" providerId="ADAL" clId="{A42AED07-3983-4711-BC07-6D2173A0BA62}" dt="2025-10-17T16:01:08.902" v="173" actId="1036"/>
          <ac:picMkLst>
            <pc:docMk/>
            <pc:sldMk cId="3331200784" sldId="2147482348"/>
            <ac:picMk id="1135" creationId="{C37ED28A-86C0-CA00-842A-745A675499D2}"/>
          </ac:picMkLst>
        </pc:picChg>
        <pc:picChg chg="mod">
          <ac:chgData name="Jeff Anderson" userId="b0568678-855b-48d6-8d82-5e7999abd0fa" providerId="ADAL" clId="{A42AED07-3983-4711-BC07-6D2173A0BA62}" dt="2025-10-17T16:01:08.902" v="173" actId="1036"/>
          <ac:picMkLst>
            <pc:docMk/>
            <pc:sldMk cId="3331200784" sldId="2147482348"/>
            <ac:picMk id="1144" creationId="{61FFCD7D-48ED-DD6C-1AA3-1C14476C4588}"/>
          </ac:picMkLst>
        </pc:picChg>
        <pc:picChg chg="mod">
          <ac:chgData name="Jeff Anderson" userId="b0568678-855b-48d6-8d82-5e7999abd0fa" providerId="ADAL" clId="{A42AED07-3983-4711-BC07-6D2173A0BA62}" dt="2025-10-09T15:40:40.264" v="150" actId="2085"/>
          <ac:picMkLst>
            <pc:docMk/>
            <pc:sldMk cId="3331200784" sldId="2147482348"/>
            <ac:picMk id="1148" creationId="{2AC22734-BE3C-1CF9-CFA7-4C8485FFE390}"/>
          </ac:picMkLst>
        </pc:picChg>
        <pc:picChg chg="mod">
          <ac:chgData name="Jeff Anderson" userId="b0568678-855b-48d6-8d82-5e7999abd0fa" providerId="ADAL" clId="{A42AED07-3983-4711-BC07-6D2173A0BA62}" dt="2025-10-17T16:01:08.902" v="173" actId="1036"/>
          <ac:picMkLst>
            <pc:docMk/>
            <pc:sldMk cId="3331200784" sldId="2147482348"/>
            <ac:picMk id="1150" creationId="{D427126B-97C4-9870-4652-3239676DCAB3}"/>
          </ac:picMkLst>
        </pc:picChg>
        <pc:picChg chg="mod">
          <ac:chgData name="Jeff Anderson" userId="b0568678-855b-48d6-8d82-5e7999abd0fa" providerId="ADAL" clId="{A42AED07-3983-4711-BC07-6D2173A0BA62}" dt="2025-10-17T16:01:40.686" v="248" actId="1035"/>
          <ac:picMkLst>
            <pc:docMk/>
            <pc:sldMk cId="3331200784" sldId="2147482348"/>
            <ac:picMk id="4102" creationId="{44D45D57-585B-6D87-304A-BDDEA3D76B7D}"/>
          </ac:picMkLst>
        </pc:picChg>
        <pc:picChg chg="mod">
          <ac:chgData name="Jeff Anderson" userId="b0568678-855b-48d6-8d82-5e7999abd0fa" providerId="ADAL" clId="{A42AED07-3983-4711-BC07-6D2173A0BA62}" dt="2025-10-17T16:01:40.686" v="248" actId="1035"/>
          <ac:picMkLst>
            <pc:docMk/>
            <pc:sldMk cId="3331200784" sldId="2147482348"/>
            <ac:picMk id="4107" creationId="{7E58265A-5D30-1A96-0C6E-51D01974E8BF}"/>
          </ac:picMkLst>
        </pc:picChg>
        <pc:picChg chg="mod">
          <ac:chgData name="Jeff Anderson" userId="b0568678-855b-48d6-8d82-5e7999abd0fa" providerId="ADAL" clId="{A42AED07-3983-4711-BC07-6D2173A0BA62}" dt="2025-10-17T16:01:40.686" v="248" actId="1035"/>
          <ac:picMkLst>
            <pc:docMk/>
            <pc:sldMk cId="3331200784" sldId="2147482348"/>
            <ac:picMk id="4110" creationId="{E964A1CD-9583-216C-9FEB-E018E632D7C9}"/>
          </ac:picMkLst>
        </pc:picChg>
        <pc:picChg chg="mod">
          <ac:chgData name="Jeff Anderson" userId="b0568678-855b-48d6-8d82-5e7999abd0fa" providerId="ADAL" clId="{A42AED07-3983-4711-BC07-6D2173A0BA62}" dt="2025-10-17T16:01:40.686" v="248" actId="1035"/>
          <ac:picMkLst>
            <pc:docMk/>
            <pc:sldMk cId="3331200784" sldId="2147482348"/>
            <ac:picMk id="4112" creationId="{7D743853-FC7B-7576-02A6-A4B16FDFA97F}"/>
          </ac:picMkLst>
        </pc:picChg>
        <pc:picChg chg="mod">
          <ac:chgData name="Jeff Anderson" userId="b0568678-855b-48d6-8d82-5e7999abd0fa" providerId="ADAL" clId="{A42AED07-3983-4711-BC07-6D2173A0BA62}" dt="2025-10-17T16:01:40.686" v="248" actId="1035"/>
          <ac:picMkLst>
            <pc:docMk/>
            <pc:sldMk cId="3331200784" sldId="2147482348"/>
            <ac:picMk id="4113" creationId="{35A292D9-B01F-681C-E150-DCCE95D2929D}"/>
          </ac:picMkLst>
        </pc:picChg>
        <pc:picChg chg="mod">
          <ac:chgData name="Jeff Anderson" userId="b0568678-855b-48d6-8d82-5e7999abd0fa" providerId="ADAL" clId="{A42AED07-3983-4711-BC07-6D2173A0BA62}" dt="2025-10-17T16:01:40.686" v="248" actId="1035"/>
          <ac:picMkLst>
            <pc:docMk/>
            <pc:sldMk cId="3331200784" sldId="2147482348"/>
            <ac:picMk id="4114" creationId="{D4BE2686-F71B-2582-6944-8D6D05CADCBB}"/>
          </ac:picMkLst>
        </pc:picChg>
        <pc:picChg chg="mod">
          <ac:chgData name="Jeff Anderson" userId="b0568678-855b-48d6-8d82-5e7999abd0fa" providerId="ADAL" clId="{A42AED07-3983-4711-BC07-6D2173A0BA62}" dt="2025-10-17T16:01:17.311" v="194" actId="1036"/>
          <ac:picMkLst>
            <pc:docMk/>
            <pc:sldMk cId="3331200784" sldId="2147482348"/>
            <ac:picMk id="4115" creationId="{F1036B41-80F3-49D1-F980-AC66490CC518}"/>
          </ac:picMkLst>
        </pc:picChg>
        <pc:picChg chg="mod">
          <ac:chgData name="Jeff Anderson" userId="b0568678-855b-48d6-8d82-5e7999abd0fa" providerId="ADAL" clId="{A42AED07-3983-4711-BC07-6D2173A0BA62}" dt="2025-10-17T16:01:45.543" v="255" actId="1035"/>
          <ac:picMkLst>
            <pc:docMk/>
            <pc:sldMk cId="3331200784" sldId="2147482348"/>
            <ac:picMk id="4132" creationId="{0A5C3635-419D-A428-AE0C-2CBE3703E847}"/>
          </ac:picMkLst>
        </pc:picChg>
        <pc:picChg chg="mod">
          <ac:chgData name="Jeff Anderson" userId="b0568678-855b-48d6-8d82-5e7999abd0fa" providerId="ADAL" clId="{A42AED07-3983-4711-BC07-6D2173A0BA62}" dt="2025-10-17T16:01:45.543" v="255" actId="1035"/>
          <ac:picMkLst>
            <pc:docMk/>
            <pc:sldMk cId="3331200784" sldId="2147482348"/>
            <ac:picMk id="4134" creationId="{B22EB7E6-EF6A-4AAF-8EC8-5B28C69EFD1C}"/>
          </ac:picMkLst>
        </pc:picChg>
        <pc:picChg chg="mod">
          <ac:chgData name="Jeff Anderson" userId="b0568678-855b-48d6-8d82-5e7999abd0fa" providerId="ADAL" clId="{A42AED07-3983-4711-BC07-6D2173A0BA62}" dt="2025-10-17T16:01:45.543" v="255" actId="1035"/>
          <ac:picMkLst>
            <pc:docMk/>
            <pc:sldMk cId="3331200784" sldId="2147482348"/>
            <ac:picMk id="4147" creationId="{7700D3B8-B111-DB81-BB7E-B6B801A56E19}"/>
          </ac:picMkLst>
        </pc:picChg>
        <pc:picChg chg="mod">
          <ac:chgData name="Jeff Anderson" userId="b0568678-855b-48d6-8d82-5e7999abd0fa" providerId="ADAL" clId="{A42AED07-3983-4711-BC07-6D2173A0BA62}" dt="2025-10-17T16:01:45.543" v="255" actId="1035"/>
          <ac:picMkLst>
            <pc:docMk/>
            <pc:sldMk cId="3331200784" sldId="2147482348"/>
            <ac:picMk id="4148" creationId="{D6CC6F7B-9048-4D4B-A2B9-440ED5E09026}"/>
          </ac:picMkLst>
        </pc:picChg>
        <pc:picChg chg="mod">
          <ac:chgData name="Jeff Anderson" userId="b0568678-855b-48d6-8d82-5e7999abd0fa" providerId="ADAL" clId="{A42AED07-3983-4711-BC07-6D2173A0BA62}" dt="2025-10-17T16:01:45.543" v="255" actId="1035"/>
          <ac:picMkLst>
            <pc:docMk/>
            <pc:sldMk cId="3331200784" sldId="2147482348"/>
            <ac:picMk id="4149" creationId="{9E768F6F-5BA6-C0B8-C7F9-3B4F0B4E88A4}"/>
          </ac:picMkLst>
        </pc:picChg>
        <pc:picChg chg="mod">
          <ac:chgData name="Jeff Anderson" userId="b0568678-855b-48d6-8d82-5e7999abd0fa" providerId="ADAL" clId="{A42AED07-3983-4711-BC07-6D2173A0BA62}" dt="2025-10-17T16:01:45.543" v="255" actId="1035"/>
          <ac:picMkLst>
            <pc:docMk/>
            <pc:sldMk cId="3331200784" sldId="2147482348"/>
            <ac:picMk id="4152" creationId="{129DDC50-E49D-2ED3-43D5-A2629075E52C}"/>
          </ac:picMkLst>
        </pc:picChg>
        <pc:picChg chg="mod">
          <ac:chgData name="Jeff Anderson" userId="b0568678-855b-48d6-8d82-5e7999abd0fa" providerId="ADAL" clId="{A42AED07-3983-4711-BC07-6D2173A0BA62}" dt="2025-10-17T16:01:45.543" v="255" actId="1035"/>
          <ac:picMkLst>
            <pc:docMk/>
            <pc:sldMk cId="3331200784" sldId="2147482348"/>
            <ac:picMk id="4153" creationId="{2C8366EA-8AE8-449D-E30B-2619ED30DA1F}"/>
          </ac:picMkLst>
        </pc:picChg>
        <pc:picChg chg="mod">
          <ac:chgData name="Jeff Anderson" userId="b0568678-855b-48d6-8d82-5e7999abd0fa" providerId="ADAL" clId="{A42AED07-3983-4711-BC07-6D2173A0BA62}" dt="2025-10-17T16:01:45.543" v="255" actId="1035"/>
          <ac:picMkLst>
            <pc:docMk/>
            <pc:sldMk cId="3331200784" sldId="2147482348"/>
            <ac:picMk id="4154" creationId="{657815D6-2EC4-1B3E-A07F-64F3E602DEB1}"/>
          </ac:picMkLst>
        </pc:picChg>
        <pc:picChg chg="mod">
          <ac:chgData name="Jeff Anderson" userId="b0568678-855b-48d6-8d82-5e7999abd0fa" providerId="ADAL" clId="{A42AED07-3983-4711-BC07-6D2173A0BA62}" dt="2025-10-09T15:40:26.865" v="149" actId="1366"/>
          <ac:picMkLst>
            <pc:docMk/>
            <pc:sldMk cId="3331200784" sldId="2147482348"/>
            <ac:picMk id="4160" creationId="{3DE2BFCB-C5AE-BAC4-F865-3DB8F5240E15}"/>
          </ac:picMkLst>
        </pc:picChg>
        <pc:picChg chg="mod">
          <ac:chgData name="Jeff Anderson" userId="b0568678-855b-48d6-8d82-5e7999abd0fa" providerId="ADAL" clId="{A42AED07-3983-4711-BC07-6D2173A0BA62}" dt="2025-10-17T16:01:34.386" v="236" actId="1035"/>
          <ac:picMkLst>
            <pc:docMk/>
            <pc:sldMk cId="3331200784" sldId="2147482348"/>
            <ac:picMk id="4164" creationId="{F84548E8-EBF4-B31F-08E1-972BF061E32F}"/>
          </ac:picMkLst>
        </pc:picChg>
        <pc:picChg chg="mod">
          <ac:chgData name="Jeff Anderson" userId="b0568678-855b-48d6-8d82-5e7999abd0fa" providerId="ADAL" clId="{A42AED07-3983-4711-BC07-6D2173A0BA62}" dt="2025-10-17T16:01:08.902" v="173" actId="1036"/>
          <ac:picMkLst>
            <pc:docMk/>
            <pc:sldMk cId="3331200784" sldId="2147482348"/>
            <ac:picMk id="4165" creationId="{5862371D-09C4-60B1-A808-385FADEE72E0}"/>
          </ac:picMkLst>
        </pc:picChg>
        <pc:picChg chg="mod">
          <ac:chgData name="Jeff Anderson" userId="b0568678-855b-48d6-8d82-5e7999abd0fa" providerId="ADAL" clId="{A42AED07-3983-4711-BC07-6D2173A0BA62}" dt="2025-10-17T16:01:24.063" v="206" actId="1036"/>
          <ac:picMkLst>
            <pc:docMk/>
            <pc:sldMk cId="3331200784" sldId="2147482348"/>
            <ac:picMk id="4169" creationId="{047BB52A-9464-911D-45FB-615AF3DA3DE7}"/>
          </ac:picMkLst>
        </pc:picChg>
        <pc:picChg chg="mod">
          <ac:chgData name="Jeff Anderson" userId="b0568678-855b-48d6-8d82-5e7999abd0fa" providerId="ADAL" clId="{A42AED07-3983-4711-BC07-6D2173A0BA62}" dt="2025-10-17T16:01:13.223" v="184" actId="1036"/>
          <ac:picMkLst>
            <pc:docMk/>
            <pc:sldMk cId="3331200784" sldId="2147482348"/>
            <ac:picMk id="4170" creationId="{E89C0370-9C37-22D8-8DFC-D473CDB48543}"/>
          </ac:picMkLst>
        </pc:picChg>
        <pc:picChg chg="mod">
          <ac:chgData name="Jeff Anderson" userId="b0568678-855b-48d6-8d82-5e7999abd0fa" providerId="ADAL" clId="{A42AED07-3983-4711-BC07-6D2173A0BA62}" dt="2025-10-17T16:01:40.686" v="248" actId="1035"/>
          <ac:picMkLst>
            <pc:docMk/>
            <pc:sldMk cId="3331200784" sldId="2147482348"/>
            <ac:picMk id="4172" creationId="{32DDAADD-7A37-D48B-D4E7-3D49A26A7946}"/>
          </ac:picMkLst>
        </pc:picChg>
        <pc:picChg chg="mod">
          <ac:chgData name="Jeff Anderson" userId="b0568678-855b-48d6-8d82-5e7999abd0fa" providerId="ADAL" clId="{A42AED07-3983-4711-BC07-6D2173A0BA62}" dt="2025-10-17T16:01:40.686" v="248" actId="1035"/>
          <ac:picMkLst>
            <pc:docMk/>
            <pc:sldMk cId="3331200784" sldId="2147482348"/>
            <ac:picMk id="4173" creationId="{134341E7-86AE-054C-9F7D-18067E21BE02}"/>
          </ac:picMkLst>
        </pc:picChg>
      </pc:sldChg>
    </pc:docChg>
  </pc:docChgLst>
</pc:chgInfo>
</file>

<file path=ppt/comments/modernComment_102_C56463F2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BC890E4B-DF02-4284-81D2-0432F203A097}" authorId="{F3722CD7-C31A-CA16-DE11-1F032B3C4AE4}" created="2025-10-08T13:47:21.168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3311690738" sldId="258"/>
      <ac:spMk id="12" creationId="{A133459F-4F76-0999-BE2B-77EEC94D5BE8}"/>
    </ac:deMkLst>
    <p188:txBody>
      <a:bodyPr/>
      <a:lstStyle/>
      <a:p>
        <a:r>
          <a:rPr lang="en-US"/>
          <a:t>I think it's important to show cade te greater impact of AI, wile keeping an IT focus  </a:t>
        </a:r>
      </a:p>
    </p188:txBody>
  </p188:cm>
  <p188:cm id="{D909665D-D390-4FCA-8CB6-ED241BFC68C1}" authorId="{F3722CD7-C31A-CA16-DE11-1F032B3C4AE4}" created="2025-10-08T13:48:28.248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3311690738" sldId="258"/>
      <ac:spMk id="9" creationId="{E3CEAA94-A805-68B0-89A6-689ADDAB6D53}"/>
    </ac:deMkLst>
    <p188:txBody>
      <a:bodyPr/>
      <a:lstStyle/>
      <a:p>
        <a:r>
          <a:rPr lang="en-US"/>
          <a:t>I tried to bring a couple of the great thoughts in the original slide into a bit more of a holisitc narrative</a:t>
        </a:r>
      </a:p>
    </p188:txBody>
  </p188:cm>
</p188:cmLst>
</file>

<file path=ppt/comments/modernComment_7FFFFAEA_679013D5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BC890E4B-DF02-4284-81D2-0432F203A097}" authorId="{F3722CD7-C31A-CA16-DE11-1F032B3C4AE4}" created="2025-10-08T13:47:21.168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1737495509" sldId="2147482346"/>
      <ac:spMk id="12" creationId="{A133459F-4F76-0999-BE2B-77EEC94D5BE8}"/>
    </ac:deMkLst>
    <p188:txBody>
      <a:bodyPr/>
      <a:lstStyle/>
      <a:p>
        <a:r>
          <a:rPr lang="en-US"/>
          <a:t>I think it's important to show cade te greater impact of AI, wile keeping an IT focus  </a:t>
        </a:r>
      </a:p>
    </p188:txBody>
  </p188:cm>
  <p188:cm id="{D909665D-D390-4FCA-8CB6-ED241BFC68C1}" authorId="{F3722CD7-C31A-CA16-DE11-1F032B3C4AE4}" created="2025-10-08T13:48:28.248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1737495509" sldId="2147482346"/>
      <ac:spMk id="9" creationId="{E3CEAA94-A805-68B0-89A6-689ADDAB6D53}"/>
    </ac:deMkLst>
    <p188:txBody>
      <a:bodyPr/>
      <a:lstStyle/>
      <a:p>
        <a:r>
          <a:rPr lang="en-US"/>
          <a:t>I tried to bring a couple of the great thoughts in the original slide into a bit more of a holisitc narrative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4987E6-2C2F-4173-A4F5-3A5DF8482ED7}" type="datetimeFigureOut">
              <a:t>10/20/2025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9F8F75-81B2-4A96-A5E6-ABB4468F561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57940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EBA183-E63F-4438-B74A-B67793021AE9}" type="slidenum">
              <a:rPr lang="en-CA" smtClean="0"/>
              <a:t>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679313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11224a25edd_0_39:notes"/>
          <p:cNvSpPr txBox="1">
            <a:spLocks noGrp="1"/>
          </p:cNvSpPr>
          <p:nvPr>
            <p:ph type="body" idx="1"/>
          </p:nvPr>
        </p:nvSpPr>
        <p:spPr>
          <a:xfrm>
            <a:off x="832307" y="5094187"/>
            <a:ext cx="6658200" cy="416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800" tIns="108800" rIns="108800" bIns="1088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>
              <a:solidFill>
                <a:srgbClr val="3E40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>
              <a:solidFill>
                <a:srgbClr val="3E4043"/>
              </a:solidFill>
            </a:endParaRPr>
          </a:p>
        </p:txBody>
      </p:sp>
      <p:sp>
        <p:nvSpPr>
          <p:cNvPr id="342" name="Google Shape;342;g11224a25edd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985838" y="1323975"/>
            <a:ext cx="6351587" cy="35718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CA" sz="1200">
                <a:latin typeface="Scotia" panose="020B0503020203020204" pitchFamily="34" charset="0"/>
                <a:cs typeface="Arial" panose="020B0604020202020204" pitchFamily="34" charset="0"/>
              </a:rPr>
              <a:t>Building cross-</a:t>
            </a:r>
            <a:r>
              <a:rPr lang="en-CA">
                <a:latin typeface="Scotia" panose="020B0503020203020204" pitchFamily="34" charset="0"/>
                <a:cs typeface="Arial" panose="020B0604020202020204" pitchFamily="34" charset="0"/>
              </a:rPr>
              <a:t>functional teams and </a:t>
            </a:r>
            <a:r>
              <a:rPr lang="en-CA" sz="1200">
                <a:latin typeface="Scotia" panose="020B0503020203020204" pitchFamily="34" charset="0"/>
                <a:cs typeface="Arial" panose="020B0604020202020204" pitchFamily="34" charset="0"/>
              </a:rPr>
              <a:t>decentralizing decision-making </a:t>
            </a:r>
            <a:r>
              <a:rPr lang="en-CA">
                <a:latin typeface="Scotia" panose="020B0503020203020204" pitchFamily="34" charset="0"/>
                <a:cs typeface="Arial" panose="020B0604020202020204" pitchFamily="34" charset="0"/>
              </a:rPr>
              <a:t>encourages people to think and act more systemically, success is no longer a zero-sum game</a:t>
            </a:r>
            <a:endParaRPr lang="en-CA" sz="1200">
              <a:solidFill>
                <a:srgbClr val="000000"/>
              </a:solidFill>
              <a:latin typeface="Scotia" panose="020B0503020203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CA" sz="1200">
                <a:solidFill>
                  <a:srgbClr val="000000"/>
                </a:solidFill>
                <a:latin typeface="Scotia" panose="020B0503020203020204" pitchFamily="34" charset="0"/>
                <a:ea typeface="Calibri"/>
                <a:cs typeface="Arial" panose="020B0604020202020204" pitchFamily="34" charset="0"/>
                <a:sym typeface="Calibri"/>
              </a:rPr>
              <a:t>What really improves teamwork is working on the </a:t>
            </a:r>
            <a:r>
              <a:rPr lang="en-CA" sz="1200" b="1">
                <a:solidFill>
                  <a:srgbClr val="000000"/>
                </a:solidFill>
                <a:latin typeface="Scotia" panose="020B0503020203020204" pitchFamily="34" charset="0"/>
                <a:ea typeface="Calibri"/>
                <a:cs typeface="Arial" panose="020B0604020202020204" pitchFamily="34" charset="0"/>
                <a:sym typeface="Calibri"/>
              </a:rPr>
              <a:t>interactions between the parts</a:t>
            </a:r>
            <a:r>
              <a:rPr lang="en-CA" sz="1200">
                <a:solidFill>
                  <a:srgbClr val="000000"/>
                </a:solidFill>
                <a:latin typeface="Scotia" panose="020B0503020203020204" pitchFamily="34" charset="0"/>
                <a:ea typeface="Calibri"/>
                <a:cs typeface="Arial" panose="020B0604020202020204" pitchFamily="34" charset="0"/>
                <a:sym typeface="Calibri"/>
              </a:rPr>
              <a:t>, because that’s where the problem solving happens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2B1E0E1-A9DB-4DBC-8AE3-FD1CD86645A9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268707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11224a25edd_0_39:notes"/>
          <p:cNvSpPr txBox="1">
            <a:spLocks noGrp="1"/>
          </p:cNvSpPr>
          <p:nvPr>
            <p:ph type="body" idx="1"/>
          </p:nvPr>
        </p:nvSpPr>
        <p:spPr>
          <a:xfrm>
            <a:off x="832307" y="5094187"/>
            <a:ext cx="6658200" cy="416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800" tIns="108800" rIns="108800" bIns="1088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>
              <a:solidFill>
                <a:srgbClr val="3E40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>
              <a:solidFill>
                <a:srgbClr val="3E4043"/>
              </a:solidFill>
            </a:endParaRPr>
          </a:p>
        </p:txBody>
      </p:sp>
      <p:sp>
        <p:nvSpPr>
          <p:cNvPr id="342" name="Google Shape;342;g11224a25edd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985838" y="1323975"/>
            <a:ext cx="6351587" cy="35718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/>
              <a:t>We'd extend this based on our conversation last Friday</a:t>
            </a:r>
            <a:br>
              <a:rPr lang="en-US"/>
            </a:br>
            <a:endParaRPr lang="en-US"/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/>
              <a:t>human -to-&gt; human + agentic operating model (model 1 -&gt; Model 2)</a:t>
            </a:r>
          </a:p>
          <a:p>
            <a:pPr lvl="1">
              <a:lnSpc>
                <a:spcPct val="90000"/>
              </a:lnSpc>
              <a:spcBef>
                <a:spcPts val="500"/>
              </a:spcBef>
              <a:buFont typeface="Arial"/>
              <a:buChar char="•"/>
            </a:pPr>
            <a:r>
              <a:rPr lang="en-US"/>
              <a:t>Essentially the industrialization of knowledge work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CA"/>
              <a:t>Human at the keyboard</a:t>
            </a:r>
            <a:endParaRPr lang="en-US"/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CA"/>
              <a:t>Human + co-pilots *prompt library* w/ shared context</a:t>
            </a:r>
            <a:endParaRPr lang="en-US"/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CA"/>
              <a:t>Supervised agents</a:t>
            </a:r>
            <a:endParaRPr lang="en-US"/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CA"/>
              <a:t>Agentic modules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9F8F75-81B2-4A96-A5E6-ABB4468F5619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2796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504664-4DB4-A21B-89EF-98773EE742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782CFDD-2EE6-EBF4-C0C1-1D812B996F8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27280EA-2BCA-82C2-8E15-2D28B14A8B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DD9FD7-E281-B051-16B2-443FB3607AA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9D01337-9B07-9146-AEAE-1B0A6DD2EA4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706221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E684BF-BB6E-C3C1-328F-2FD108DE87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F46E7DE-7A02-6ED0-68BE-8C0DA9BC009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ED48521-5974-C06A-88D3-1200A829B7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EB0180-1E15-D68E-BA83-B5BFAE8BC8D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E18E57-B72A-4020-8A1B-E6AD8DA3CE59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274981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3EE666-3ACB-3B5F-1185-F4A475F453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207DB9D-D483-B04C-D183-E1274F9B519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61C1856-2A0F-90AB-D6DE-E59CDC3A1E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6B7DF8-BB4D-C03C-2F9C-6916298FB2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E18E57-B72A-4020-8A1B-E6AD8DA3CE59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200881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504664-4DB4-A21B-89EF-98773EE742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782CFDD-2EE6-EBF4-C0C1-1D812B996F8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27280EA-2BCA-82C2-8E15-2D28B14A8B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DD9FD7-E281-B051-16B2-443FB3607AA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9D01337-9B07-9146-AEAE-1B0A6DD2EA4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706221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850BCC-43BF-DE82-C98C-CC9F6E477A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979A9D5-D81D-5939-36D9-975EFFC36C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60C8DCE-6465-5ECA-5D00-72A019B21B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BE508D-5458-0A79-0643-BB58C458E5F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E18E57-B72A-4020-8A1B-E6AD8DA3CE59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534680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59F048-2382-91AE-D5EF-076C972A67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528B20D-5968-D224-F912-B0FDB8216D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75DC3CA-A05A-F584-21B3-270E5F9B3B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048746-8CEB-C314-545A-3E03766C8F5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E18E57-B72A-4020-8A1B-E6AD8DA3CE59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39429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Paradigms</a:t>
            </a:r>
            <a:endParaRPr lang="en-US" dirty="0"/>
          </a:p>
          <a:p>
            <a:pPr marL="285750" indent="-285750">
              <a:buFont typeface="Calibri,Sans-Serif"/>
              <a:buChar char="-"/>
            </a:pPr>
            <a:r>
              <a:rPr lang="en-US" dirty="0"/>
              <a:t>Situating the maturity stages</a:t>
            </a:r>
          </a:p>
          <a:p>
            <a:pPr marL="285750" indent="-285750">
              <a:buFont typeface="Calibri,Sans-Serif"/>
              <a:buChar char="-"/>
            </a:pPr>
            <a:r>
              <a:rPr lang="en-US" dirty="0"/>
              <a:t>Past 5 years</a:t>
            </a:r>
          </a:p>
          <a:p>
            <a:pPr marL="285750" indent="-285750">
              <a:buFont typeface="Calibri,Sans-Serif"/>
              <a:buChar char="-"/>
            </a:pPr>
            <a:endParaRPr lang="en-US" dirty="0"/>
          </a:p>
          <a:p>
            <a:pPr marL="285750" indent="-285750">
              <a:buFont typeface="Calibri,Sans-Serif"/>
              <a:buChar char="-"/>
            </a:pPr>
            <a:endParaRPr lang="en-US" dirty="0"/>
          </a:p>
          <a:p>
            <a:pPr marL="285750" indent="-285750">
              <a:buFont typeface="Calibri,Sans-Serif"/>
              <a:buChar char="-"/>
            </a:pPr>
            <a:r>
              <a:rPr lang="en-US" dirty="0"/>
              <a:t>Moving from experimental, operational, transformational</a:t>
            </a:r>
          </a:p>
          <a:p>
            <a:pPr marL="285750" indent="-285750">
              <a:buFont typeface="Calibri,Sans-Serif"/>
              <a:buChar char="-"/>
            </a:pPr>
            <a:endParaRPr lang="en-US" dirty="0"/>
          </a:p>
          <a:p>
            <a:pPr marL="285750" indent="-285750">
              <a:buFont typeface="Calibri,Sans-Serif"/>
              <a:buChar char="-"/>
            </a:pPr>
            <a:endParaRPr lang="en-US" dirty="0"/>
          </a:p>
          <a:p>
            <a:r>
              <a:rPr lang="en-CA"/>
              <a:t>-- Source element AI </a:t>
            </a:r>
            <a:endParaRPr lang="en-US"/>
          </a:p>
          <a:p>
            <a:endParaRPr lang="en-US" dirty="0">
              <a:latin typeface="Calibri"/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9D01337-9B07-9146-AEAE-1B0A6DD2EA4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982204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E684BF-BB6E-C3C1-328F-2FD108DE87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F46E7DE-7A02-6ED0-68BE-8C0DA9BC009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ED48521-5974-C06A-88D3-1200A829B7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EB0180-1E15-D68E-BA83-B5BFAE8BC8D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E18E57-B72A-4020-8A1B-E6AD8DA3CE59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274981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3EE666-3ACB-3B5F-1185-F4A475F453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207DB9D-D483-B04C-D183-E1274F9B519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61C1856-2A0F-90AB-D6DE-E59CDC3A1E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6B7DF8-BB4D-C03C-2F9C-6916298FB2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E18E57-B72A-4020-8A1B-E6AD8DA3CE59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200881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/>
              <a:t>Types of productivity improvements</a:t>
            </a:r>
            <a:endParaRPr lang="en-US"/>
          </a:p>
          <a:p>
            <a:pPr marL="285750" indent="-285750">
              <a:buFont typeface="Calibri,Sans-Serif"/>
              <a:buChar char="-"/>
            </a:pPr>
            <a:r>
              <a:rPr lang="en-CA"/>
              <a:t>Task automation</a:t>
            </a:r>
            <a:endParaRPr lang="en-US"/>
          </a:p>
          <a:p>
            <a:pPr marL="285750" indent="-285750">
              <a:buFont typeface="Calibri,Sans-Serif"/>
              <a:buChar char="-"/>
            </a:pPr>
            <a:r>
              <a:rPr lang="en-CA"/>
              <a:t>Accelerated decision making</a:t>
            </a:r>
            <a:endParaRPr lang="en-US"/>
          </a:p>
          <a:p>
            <a:pPr marL="285750" indent="-285750">
              <a:buFont typeface="Calibri,Sans-Serif"/>
              <a:buChar char="-"/>
            </a:pPr>
            <a:r>
              <a:rPr lang="en-CA"/>
              <a:t>Improved workflows</a:t>
            </a:r>
            <a:endParaRPr lang="en-US"/>
          </a:p>
          <a:p>
            <a:pPr marL="285750" indent="-285750">
              <a:buFont typeface="Calibri,Sans-Serif"/>
              <a:buChar char="-"/>
            </a:pPr>
            <a:r>
              <a:rPr lang="en-CA"/>
              <a:t>Quality improvements</a:t>
            </a:r>
            <a:endParaRPr lang="en-US"/>
          </a:p>
          <a:p>
            <a:pPr marL="285750" indent="-285750">
              <a:buFont typeface="Calibri,Sans-Serif"/>
              <a:buChar char="-"/>
            </a:pPr>
            <a:endParaRPr lang="en-CA" dirty="0"/>
          </a:p>
          <a:p>
            <a:r>
              <a:rPr lang="en-CA"/>
              <a:t>Productivity levers</a:t>
            </a:r>
            <a:endParaRPr lang="en-US"/>
          </a:p>
          <a:p>
            <a:pPr marL="285750" indent="-285750">
              <a:buFont typeface="Calibri,Sans-Serif"/>
              <a:buChar char="-"/>
            </a:pPr>
            <a:r>
              <a:rPr lang="en-CA"/>
              <a:t>Skill amplification</a:t>
            </a:r>
            <a:endParaRPr lang="en-US"/>
          </a:p>
          <a:p>
            <a:pPr marL="285750" indent="-285750">
              <a:buFont typeface="Calibri,Sans-Serif"/>
              <a:buChar char="-"/>
            </a:pPr>
            <a:r>
              <a:rPr lang="en-CA"/>
              <a:t>System-level innovation</a:t>
            </a:r>
            <a:endParaRPr lang="en-US"/>
          </a:p>
          <a:p>
            <a:pPr marL="285750" indent="-285750">
              <a:buFont typeface="Calibri,Sans-Serif"/>
              <a:buChar char="-"/>
            </a:pPr>
            <a:endParaRPr lang="en-CA" dirty="0"/>
          </a:p>
          <a:p>
            <a:pPr marL="285750" indent="-285750">
              <a:buFont typeface="Calibri,Sans-Serif"/>
              <a:buChar char="-"/>
            </a:pPr>
            <a:endParaRPr lang="en-CA" dirty="0"/>
          </a:p>
          <a:p>
            <a:endParaRPr lang="en-CA" dirty="0"/>
          </a:p>
          <a:p>
            <a:endParaRPr lang="en-US" dirty="0">
              <a:latin typeface="Calibri"/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9D01337-9B07-9146-AEAE-1B0A6DD2EA4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12815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8951FB-13E4-BCC3-3466-0E42552682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F762F3B-F71A-907F-885D-6C9F18AE122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D2C23E3-BF87-E67E-C78D-4AC8814206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err="1"/>
              <a:t>Comlpiance</a:t>
            </a:r>
            <a:r>
              <a:rPr lang="en-CA"/>
              <a:t> constraints will make the hybrid operating model difficult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B95ED3-BDC7-F735-B06D-09AC5DBFB32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EEBA183-E63F-4438-B74A-B67793021AE9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429835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2.xm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10" Type="http://schemas.openxmlformats.org/officeDocument/2006/relationships/image" Target="../media/image8.emf"/><Relationship Id="rId4" Type="http://schemas.openxmlformats.org/officeDocument/2006/relationships/tags" Target="../tags/tag4.xml"/><Relationship Id="rId9" Type="http://schemas.openxmlformats.org/officeDocument/2006/relationships/oleObject" Target="../embeddings/oleObject1.bin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4C4BC-42E1-211C-E05D-0F9751C80F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0" y="1122363"/>
            <a:ext cx="5701145" cy="2387600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7E7114-FC1B-5917-67EE-B45E7EF700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0" y="3602038"/>
            <a:ext cx="5701145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41B0F0-D0C4-5EE3-BAE7-5783C76F6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8" name="Picture 7" descr="An orange arrow with black text&#10;&#10;Description automatically generated">
            <a:extLst>
              <a:ext uri="{FF2B5EF4-FFF2-40B4-BE49-F238E27FC236}">
                <a16:creationId xmlns:a16="http://schemas.microsoft.com/office/drawing/2014/main" id="{CCF168EB-F33E-9D57-6F08-1A84AADDCB5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036" y="962352"/>
            <a:ext cx="5652655" cy="2707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29133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8FBF3E-BECF-CBCA-5E13-52044FA36B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 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0A2264-E39F-B127-82F8-03D5D5C8E0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AC006A-FB10-A03F-9B31-EFCF6C7815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6774AC-E9B9-CE3F-2B19-79DD679AC0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36437-04D2-40BD-890D-4352109DEE78}" type="slidenum">
              <a:rPr lang="en-CA" smtClean="0"/>
              <a:t>‹#›</a:t>
            </a:fld>
            <a:endParaRPr lang="en-CA"/>
          </a:p>
        </p:txBody>
      </p:sp>
      <p:pic>
        <p:nvPicPr>
          <p:cNvPr id="7" name="Picture 6" descr="Agile By Design logo">
            <a:extLst>
              <a:ext uri="{FF2B5EF4-FFF2-40B4-BE49-F238E27FC236}">
                <a16:creationId xmlns:a16="http://schemas.microsoft.com/office/drawing/2014/main" id="{5E16C21D-DF3E-8520-DD2C-BFB30B7328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790" y="6314064"/>
            <a:ext cx="938821" cy="449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0725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9B7E58-EC33-4864-9D25-648E4B6885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7900" y="2854325"/>
            <a:ext cx="10515600" cy="1325563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FC4C2DE-7906-2D8C-C925-9554E54CEC8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CA4ADB-3028-B2D8-51D7-3FA6B06D585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A36437-04D2-40BD-890D-4352109DEE78}" type="slidenum">
              <a:rPr lang="en-CA" smtClean="0"/>
              <a:pPr/>
              <a:t>‹#›</a:t>
            </a:fld>
            <a:endParaRPr lang="en-CA"/>
          </a:p>
        </p:txBody>
      </p:sp>
      <p:pic>
        <p:nvPicPr>
          <p:cNvPr id="5" name="Picture 4" descr="Agile By Design logo">
            <a:extLst>
              <a:ext uri="{FF2B5EF4-FFF2-40B4-BE49-F238E27FC236}">
                <a16:creationId xmlns:a16="http://schemas.microsoft.com/office/drawing/2014/main" id="{B34D99E6-03FB-F269-8473-E9AAC007F72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790" y="6314064"/>
            <a:ext cx="938821" cy="449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9027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787B1F89-F670-24B1-B833-A18AF2D86C3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79194" y="837545"/>
            <a:ext cx="11650016" cy="64869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92BA9E-944B-E869-65DC-4066D7EBBD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790" y="116924"/>
            <a:ext cx="12029210" cy="850900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6A8367-E77A-686F-1563-2715CB1721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6A0327-54A0-262C-FA14-05290530F9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36437-04D2-40BD-890D-4352109DEE78}" type="slidenum">
              <a:rPr lang="en-CA" smtClean="0"/>
              <a:t>‹#›</a:t>
            </a:fld>
            <a:endParaRPr lang="en-CA"/>
          </a:p>
        </p:txBody>
      </p:sp>
      <p:pic>
        <p:nvPicPr>
          <p:cNvPr id="6" name="Picture 5" descr="Agile By Design logo">
            <a:extLst>
              <a:ext uri="{FF2B5EF4-FFF2-40B4-BE49-F238E27FC236}">
                <a16:creationId xmlns:a16="http://schemas.microsoft.com/office/drawing/2014/main" id="{40FEE686-D4A2-C541-6C0C-A162529E18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790" y="6314064"/>
            <a:ext cx="938821" cy="449695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65CA846-FF12-FB2A-01CE-D2271E3918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9194" y="1486237"/>
            <a:ext cx="11355606" cy="46827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044111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F2A035F-7D5C-3E76-487C-700EF48CC8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42CB3D-EF46-0CDC-B25D-33DAE3659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36437-04D2-40BD-890D-4352109DEE78}" type="slidenum">
              <a:rPr lang="en-CA" smtClean="0"/>
              <a:t>‹#›</a:t>
            </a:fld>
            <a:endParaRPr lang="en-CA"/>
          </a:p>
        </p:txBody>
      </p:sp>
      <p:pic>
        <p:nvPicPr>
          <p:cNvPr id="5" name="Picture 4" descr="Agile By Design logo">
            <a:extLst>
              <a:ext uri="{FF2B5EF4-FFF2-40B4-BE49-F238E27FC236}">
                <a16:creationId xmlns:a16="http://schemas.microsoft.com/office/drawing/2014/main" id="{2DA4F2A0-FF09-FE9D-F2E6-CC1688B1285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790" y="6314064"/>
            <a:ext cx="938821" cy="449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4223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/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15CDBFD0-0648-CFAB-4775-329BE0FF82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1514" y="410457"/>
            <a:ext cx="11232616" cy="396519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>
              <a:defRPr sz="2800" b="0" i="0">
                <a:solidFill>
                  <a:schemeClr val="bg1"/>
                </a:solidFill>
                <a:latin typeface="Avenir Medium" panose="02000503020000020003" pitchFamily="2" charset="0"/>
              </a:defRPr>
            </a:lvl1pPr>
          </a:lstStyle>
          <a:p>
            <a:r>
              <a:rPr lang="en-US"/>
              <a:t>Header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8F3FD54C-9B64-E266-3CF4-9692BA335E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5938" y="986862"/>
            <a:ext cx="11160125" cy="198259"/>
          </a:xfrm>
        </p:spPr>
        <p:txBody>
          <a:bodyPr lIns="0" tIns="0" rIns="0" bIns="0">
            <a:spAutoFit/>
          </a:bodyPr>
          <a:lstStyle>
            <a:lvl1pPr marL="0" indent="0">
              <a:buNone/>
              <a:defRPr sz="1400">
                <a:solidFill>
                  <a:schemeClr val="bg1"/>
                </a:solidFill>
                <a:latin typeface="Avenir Book" panose="02000503020000020003" pitchFamily="2" charset="0"/>
              </a:defRPr>
            </a:lvl1pPr>
          </a:lstStyle>
          <a:p>
            <a:pPr lvl="0"/>
            <a:r>
              <a:rPr lang="en-US"/>
              <a:t>Subheading</a:t>
            </a:r>
          </a:p>
        </p:txBody>
      </p:sp>
    </p:spTree>
    <p:extLst>
      <p:ext uri="{BB962C8B-B14F-4D97-AF65-F5344CB8AC3E}">
        <p14:creationId xmlns:p14="http://schemas.microsoft.com/office/powerpoint/2010/main" val="35309364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5">
          <p15:clr>
            <a:srgbClr val="FBAE40"/>
          </p15:clr>
        </p15:guide>
        <p15:guide id="2" pos="7355">
          <p15:clr>
            <a:srgbClr val="FBAE40"/>
          </p15:clr>
        </p15:guide>
        <p15:guide id="3" orient="horz" pos="4065">
          <p15:clr>
            <a:srgbClr val="FBAE40"/>
          </p15:clr>
        </p15:guide>
        <p15:guide id="4" orient="horz" pos="2160">
          <p15:clr>
            <a:srgbClr val="FBAE40"/>
          </p15:clr>
        </p15:guide>
        <p15:guide id="5" pos="325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/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EBFC71CD-3EBC-1AF2-9F21-D66892F097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1514" y="410457"/>
            <a:ext cx="11232616" cy="39651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 sz="2800" b="0" i="0">
                <a:solidFill>
                  <a:schemeClr val="tx1"/>
                </a:solidFill>
                <a:latin typeface="Avenir Medium" panose="02000503020000020003" pitchFamily="2" charset="0"/>
              </a:defRPr>
            </a:lvl1pPr>
          </a:lstStyle>
          <a:p>
            <a:r>
              <a:rPr lang="en-US"/>
              <a:t>Header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B9B8B52-79F3-D0FD-1CFF-29E3114ADC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5938" y="986862"/>
            <a:ext cx="11160125" cy="198259"/>
          </a:xfrm>
        </p:spPr>
        <p:txBody>
          <a:bodyPr lIns="0" tIns="0" rIns="0" bIns="0">
            <a:spAutoFit/>
          </a:bodyPr>
          <a:lstStyle>
            <a:lvl1pPr marL="0" indent="0">
              <a:buNone/>
              <a:defRPr sz="1400">
                <a:latin typeface="Avenir Book" panose="02000503020000020003" pitchFamily="2" charset="0"/>
              </a:defRPr>
            </a:lvl1pPr>
          </a:lstStyle>
          <a:p>
            <a:pPr lvl="0"/>
            <a:r>
              <a:rPr lang="en-US"/>
              <a:t>Subheading</a:t>
            </a:r>
          </a:p>
        </p:txBody>
      </p:sp>
    </p:spTree>
    <p:extLst>
      <p:ext uri="{BB962C8B-B14F-4D97-AF65-F5344CB8AC3E}">
        <p14:creationId xmlns:p14="http://schemas.microsoft.com/office/powerpoint/2010/main" val="22842858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5">
          <p15:clr>
            <a:srgbClr val="FBAE40"/>
          </p15:clr>
        </p15:guide>
        <p15:guide id="2" pos="7355">
          <p15:clr>
            <a:srgbClr val="FBAE40"/>
          </p15:clr>
        </p15:guide>
        <p15:guide id="3" orient="horz" pos="4065">
          <p15:clr>
            <a:srgbClr val="FBAE40"/>
          </p15:clr>
        </p15:guide>
        <p15:guide id="4" orient="horz" pos="2160">
          <p15:clr>
            <a:srgbClr val="FBAE40"/>
          </p15:clr>
        </p15:guide>
        <p15:guide id="5" pos="325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787B1F89-F670-24B1-B833-A18AF2D86C3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79194" y="837545"/>
            <a:ext cx="11650016" cy="64869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92BA9E-944B-E869-65DC-4066D7EBBD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790" y="116924"/>
            <a:ext cx="12029210" cy="850900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6A8367-E77A-686F-1563-2715CB1721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6A0327-54A0-262C-FA14-05290530F9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36437-04D2-40BD-890D-4352109DEE78}" type="slidenum">
              <a:rPr lang="en-CA" smtClean="0"/>
              <a:t>‹#›</a:t>
            </a:fld>
            <a:endParaRPr lang="en-CA"/>
          </a:p>
        </p:txBody>
      </p:sp>
      <p:pic>
        <p:nvPicPr>
          <p:cNvPr id="6" name="Picture 5" descr="Agile By Design logo">
            <a:extLst>
              <a:ext uri="{FF2B5EF4-FFF2-40B4-BE49-F238E27FC236}">
                <a16:creationId xmlns:a16="http://schemas.microsoft.com/office/drawing/2014/main" id="{40FEE686-D4A2-C541-6C0C-A162529E18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790" y="6314064"/>
            <a:ext cx="938821" cy="449695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65CA846-FF12-FB2A-01CE-D2271E3918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9194" y="1486237"/>
            <a:ext cx="11355606" cy="46827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217736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/LG/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9E769786-FA02-F05E-EE13-EAB52E6CB2D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5938" y="6150860"/>
            <a:ext cx="2325600" cy="302328"/>
          </a:xfrm>
          <a:prstGeom prst="rect">
            <a:avLst/>
          </a:prstGeom>
        </p:spPr>
      </p:pic>
      <p:sp>
        <p:nvSpPr>
          <p:cNvPr id="2" name="Text Placeholder 25">
            <a:extLst>
              <a:ext uri="{FF2B5EF4-FFF2-40B4-BE49-F238E27FC236}">
                <a16:creationId xmlns:a16="http://schemas.microsoft.com/office/drawing/2014/main" id="{3E43C5E5-73D0-77B7-4683-207FE4F5145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9657" y="423204"/>
            <a:ext cx="7688262" cy="302012"/>
          </a:xfrm>
        </p:spPr>
        <p:txBody>
          <a:bodyPr lIns="0" tIns="0" rIns="0" bIns="0">
            <a:noAutofit/>
          </a:bodyPr>
          <a:lstStyle>
            <a:lvl1pPr marL="0" indent="0">
              <a:buClr>
                <a:schemeClr val="accent1"/>
              </a:buClr>
              <a:buFont typeface="Wingdings" pitchFamily="2" charset="2"/>
              <a:buNone/>
              <a:defRPr sz="1200">
                <a:solidFill>
                  <a:schemeClr val="accent6"/>
                </a:solidFill>
                <a:latin typeface="Andale Mono" panose="020B0509000000000004" pitchFamily="49" charset="0"/>
              </a:defRPr>
            </a:lvl1pPr>
            <a:lvl2pPr>
              <a:defRPr sz="1600">
                <a:latin typeface="Andale Mono" panose="020B0509000000000004" pitchFamily="49" charset="0"/>
              </a:defRPr>
            </a:lvl2pPr>
            <a:lvl3pPr>
              <a:defRPr sz="1600">
                <a:latin typeface="Andale Mono" panose="020B0509000000000004" pitchFamily="49" charset="0"/>
              </a:defRPr>
            </a:lvl3pPr>
            <a:lvl4pPr>
              <a:defRPr sz="1600">
                <a:latin typeface="Andale Mono" panose="020B0509000000000004" pitchFamily="49" charset="0"/>
              </a:defRPr>
            </a:lvl4pPr>
            <a:lvl5pPr>
              <a:defRPr sz="1600">
                <a:latin typeface="Andale Mono" panose="020B0509000000000004" pitchFamily="49" charset="0"/>
              </a:defRPr>
            </a:lvl5pPr>
          </a:lstStyle>
          <a:p>
            <a:pPr lvl="0"/>
            <a:r>
              <a:rPr lang="en-US"/>
              <a:t>MONTH YYYY</a:t>
            </a:r>
          </a:p>
        </p:txBody>
      </p:sp>
      <p:sp>
        <p:nvSpPr>
          <p:cNvPr id="4" name="Text Placeholder 8">
            <a:extLst>
              <a:ext uri="{FF2B5EF4-FFF2-40B4-BE49-F238E27FC236}">
                <a16:creationId xmlns:a16="http://schemas.microsoft.com/office/drawing/2014/main" id="{ADEDD1AD-7F36-8751-7031-BACCF0015A0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5938" y="2680653"/>
            <a:ext cx="7825637" cy="1019638"/>
          </a:xfrm>
        </p:spPr>
        <p:txBody>
          <a:bodyPr lIns="0" tIns="0" rIns="0" bIns="0">
            <a:spAutoFit/>
          </a:bodyPr>
          <a:lstStyle>
            <a:lvl1pPr marL="0" indent="0">
              <a:buNone/>
              <a:defRPr sz="7200" b="0" i="0">
                <a:solidFill>
                  <a:schemeClr val="tx1"/>
                </a:solidFill>
                <a:latin typeface="Avenir Medium" panose="02000503020000020003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Title Slide (L)</a:t>
            </a:r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D23C7D21-8049-E895-EF71-D672D8F64D4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5938" y="3769081"/>
            <a:ext cx="7825637" cy="249299"/>
          </a:xfrm>
        </p:spPr>
        <p:txBody>
          <a:bodyPr lIns="0" tIns="0" rIns="0" bIns="0">
            <a:spAutoFit/>
          </a:bodyPr>
          <a:lstStyle>
            <a:lvl1pPr marL="342900" indent="-342900">
              <a:buClr>
                <a:schemeClr val="accent3"/>
              </a:buClr>
              <a:buFont typeface="Wingdings" pitchFamily="2" charset="2"/>
              <a:buChar char="§"/>
              <a:defRPr sz="1800" b="0" i="0">
                <a:solidFill>
                  <a:schemeClr val="tx1"/>
                </a:solidFill>
                <a:latin typeface="Andale Mono" panose="020B0509000000000004" pitchFamily="49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Subtitle [delete if not needed]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5BDB1B68-D816-7A2B-C16E-3B32F5CF108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44512" y="0"/>
            <a:ext cx="50474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8089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/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923360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5">
          <p15:clr>
            <a:srgbClr val="FBAE40"/>
          </p15:clr>
        </p15:guide>
        <p15:guide id="2" pos="7355">
          <p15:clr>
            <a:srgbClr val="FBAE40"/>
          </p15:clr>
        </p15:guide>
        <p15:guide id="3" orient="horz" pos="4065">
          <p15:clr>
            <a:srgbClr val="FBAE40"/>
          </p15:clr>
        </p15:guide>
        <p15:guide id="4" orient="horz" pos="2160">
          <p15:clr>
            <a:srgbClr val="FBAE40"/>
          </p15:clr>
        </p15:guide>
        <p15:guide id="5" pos="325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/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053666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5">
          <p15:clr>
            <a:srgbClr val="FBAE40"/>
          </p15:clr>
        </p15:guide>
        <p15:guide id="2" pos="7355">
          <p15:clr>
            <a:srgbClr val="FBAE40"/>
          </p15:clr>
        </p15:guide>
        <p15:guide id="3" orient="horz" pos="4065">
          <p15:clr>
            <a:srgbClr val="FBAE40"/>
          </p15:clr>
        </p15:guide>
        <p15:guide id="4" orient="horz" pos="2160">
          <p15:clr>
            <a:srgbClr val="FBAE40"/>
          </p15:clr>
        </p15:guide>
        <p15:guide id="5" pos="325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Divider/Whit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A408AA73-D8F0-C1C6-FA1E-9C06D4CF2F2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 flipV="1">
            <a:off x="8620217" y="0"/>
            <a:ext cx="3571783" cy="6858000"/>
          </a:xfrm>
          <a:prstGeom prst="rect">
            <a:avLst/>
          </a:prstGeom>
        </p:spPr>
      </p:pic>
      <p:sp>
        <p:nvSpPr>
          <p:cNvPr id="3" name="Title 12">
            <a:extLst>
              <a:ext uri="{FF2B5EF4-FFF2-40B4-BE49-F238E27FC236}">
                <a16:creationId xmlns:a16="http://schemas.microsoft.com/office/drawing/2014/main" id="{C9404411-11D2-1B68-514B-89AB208468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2399" y="2554967"/>
            <a:ext cx="6852501" cy="874033"/>
          </a:xfrm>
        </p:spPr>
        <p:txBody>
          <a:bodyPr lIns="0">
            <a:noAutofit/>
          </a:bodyPr>
          <a:lstStyle>
            <a:lvl1pPr>
              <a:defRPr sz="3000" b="0" i="0">
                <a:solidFill>
                  <a:schemeClr val="tx1"/>
                </a:solidFill>
                <a:latin typeface="Avenir Medium" panose="02000503020000020003" pitchFamily="2" charset="0"/>
              </a:defRPr>
            </a:lvl1pPr>
          </a:lstStyle>
          <a:p>
            <a:r>
              <a:rPr lang="en-US"/>
              <a:t>Click to edit Divider Title</a:t>
            </a:r>
            <a:endParaRPr lang="en-CA"/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C2696A5D-0D54-9F97-CF30-4B70B5B6ED2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2400" y="3599701"/>
            <a:ext cx="6852501" cy="615553"/>
          </a:xfrm>
        </p:spPr>
        <p:txBody>
          <a:bodyPr anchor="t">
            <a:noAutofit/>
          </a:bodyPr>
          <a:lstStyle>
            <a:lvl1pPr marL="0" indent="0">
              <a:buNone/>
              <a:defRPr sz="2000">
                <a:solidFill>
                  <a:schemeClr val="tx1"/>
                </a:solidFill>
                <a:latin typeface="+mj-lt"/>
                <a:ea typeface="Inter" panose="02000503000000020004" pitchFamily="2" charset="0"/>
              </a:defRPr>
            </a:lvl1pPr>
          </a:lstStyle>
          <a:p>
            <a:pPr lvl="0"/>
            <a:r>
              <a:rPr lang="en-CA"/>
              <a:t>Click to edit Subtitle</a:t>
            </a: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12C8ED6D-09EA-41D9-F867-C9FDE2F02AE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2398" y="2076489"/>
            <a:ext cx="6852501" cy="246221"/>
          </a:xfrm>
        </p:spPr>
        <p:txBody>
          <a:bodyPr anchor="t">
            <a:spAutoFit/>
          </a:bodyPr>
          <a:lstStyle>
            <a:lvl1pPr marL="0" indent="0">
              <a:buNone/>
              <a:defRPr sz="1600" b="1">
                <a:solidFill>
                  <a:schemeClr val="accent1"/>
                </a:solidFill>
                <a:latin typeface="Andale Mono" panose="020B0509000000000004" pitchFamily="49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CA"/>
              <a:t>Click to edit Section Number</a:t>
            </a:r>
          </a:p>
        </p:txBody>
      </p:sp>
    </p:spTree>
    <p:extLst>
      <p:ext uri="{BB962C8B-B14F-4D97-AF65-F5344CB8AC3E}">
        <p14:creationId xmlns:p14="http://schemas.microsoft.com/office/powerpoint/2010/main" val="323126961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6" hidden="1">
            <a:extLst>
              <a:ext uri="{FF2B5EF4-FFF2-40B4-BE49-F238E27FC236}">
                <a16:creationId xmlns:a16="http://schemas.microsoft.com/office/drawing/2014/main" id="{D8EFF8A2-0FB9-4B25-8B8D-49235327498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91" y="1591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9" imgW="413" imgH="416" progId="TCLayout.ActiveDocument.1">
                  <p:embed/>
                </p:oleObj>
              </mc:Choice>
              <mc:Fallback>
                <p:oleObj name="think-cell Slide" r:id="rId9" imgW="413" imgH="416" progId="TCLayout.ActiveDocument.1">
                  <p:embed/>
                  <p:pic>
                    <p:nvPicPr>
                      <p:cNvPr id="3" name="Object 6" hidden="1">
                        <a:extLst>
                          <a:ext uri="{FF2B5EF4-FFF2-40B4-BE49-F238E27FC236}">
                            <a16:creationId xmlns:a16="http://schemas.microsoft.com/office/drawing/2014/main" id="{D8EFF8A2-0FB9-4B25-8B8D-49235327498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591" y="1591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11">
            <a:extLst>
              <a:ext uri="{FF2B5EF4-FFF2-40B4-BE49-F238E27FC236}">
                <a16:creationId xmlns:a16="http://schemas.microsoft.com/office/drawing/2014/main" id="{E5CEA7D2-25E2-4F9B-9E31-BCCD7DA18DAC}"/>
              </a:ext>
            </a:extLst>
          </p:cNvPr>
          <p:cNvSpPr/>
          <p:nvPr userDrawn="1"/>
        </p:nvSpPr>
        <p:spPr>
          <a:xfrm>
            <a:off x="-3" y="465934"/>
            <a:ext cx="11353803" cy="734143"/>
          </a:xfrm>
          <a:prstGeom prst="rect">
            <a:avLst/>
          </a:prstGeom>
          <a:solidFill>
            <a:srgbClr val="1E497D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32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9DABFE-B68B-408F-98BB-14D404A198A0}"/>
              </a:ext>
            </a:extLst>
          </p:cNvPr>
          <p:cNvSpPr/>
          <p:nvPr userDrawn="1"/>
        </p:nvSpPr>
        <p:spPr>
          <a:xfrm>
            <a:off x="11454812" y="465934"/>
            <a:ext cx="737189" cy="734143"/>
          </a:xfrm>
          <a:prstGeom prst="rect">
            <a:avLst/>
          </a:prstGeom>
          <a:solidFill>
            <a:srgbClr val="3CB55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3200"/>
          </a:p>
        </p:txBody>
      </p:sp>
      <p:sp>
        <p:nvSpPr>
          <p:cNvPr id="5" name="Rectangle 1" hidden="1">
            <a:extLst>
              <a:ext uri="{FF2B5EF4-FFF2-40B4-BE49-F238E27FC236}">
                <a16:creationId xmlns:a16="http://schemas.microsoft.com/office/drawing/2014/main" id="{FCC3A0E6-E630-4C26-B008-93BA0B5B1109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5" y="3"/>
            <a:ext cx="158751" cy="158751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rtl="0">
              <a:spcBef>
                <a:spcPts val="400"/>
              </a:spcBef>
              <a:spcAft>
                <a:spcPts val="400"/>
              </a:spcAft>
            </a:pPr>
            <a:endParaRPr lang="en-US" sz="3333" b="1" i="0" baseline="0">
              <a:solidFill>
                <a:schemeClr val="bg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14" name="3. Subtitle">
            <a:extLst>
              <a:ext uri="{FF2B5EF4-FFF2-40B4-BE49-F238E27FC236}">
                <a16:creationId xmlns:a16="http://schemas.microsoft.com/office/drawing/2014/main" id="{D4D36123-678D-4B6C-A648-186F85BE34AE}"/>
              </a:ext>
            </a:extLst>
          </p:cNvPr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554741" y="1227169"/>
            <a:ext cx="10676801" cy="287259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867" b="0" baseline="0" dirty="0"/>
            </a:lvl1pPr>
          </a:lstStyle>
          <a:p>
            <a:pPr lvl="0"/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66686DBA-90DA-4033-B950-94CBD0D7A425}"/>
              </a:ext>
            </a:extLst>
          </p:cNvPr>
          <p:cNvSpPr>
            <a:spLocks noChangeArrowheads="1"/>
          </p:cNvSpPr>
          <p:nvPr userDrawn="1">
            <p:custDataLst>
              <p:tags r:id="rId4"/>
            </p:custDataLst>
          </p:nvPr>
        </p:nvSpPr>
        <p:spPr bwMode="black">
          <a:xfrm>
            <a:off x="554739" y="6452592"/>
            <a:ext cx="325501" cy="184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l" defTabSz="814265" rtl="0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n-CA" sz="1200" b="0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pPr algn="l" defTabSz="814265" rtl="0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CA" sz="1200" b="0">
              <a:solidFill>
                <a:schemeClr val="tx1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  <p:sp>
        <p:nvSpPr>
          <p:cNvPr id="11" name="1. On-page tracker">
            <a:extLst>
              <a:ext uri="{FF2B5EF4-FFF2-40B4-BE49-F238E27FC236}">
                <a16:creationId xmlns:a16="http://schemas.microsoft.com/office/drawing/2014/main" id="{C30AC055-11D5-4540-94E4-C3B7BE6EFD7D}"/>
              </a:ext>
            </a:extLst>
          </p:cNvPr>
          <p:cNvSpPr>
            <a:spLocks noGrp="1"/>
          </p:cNvSpPr>
          <p:nvPr>
            <p:ph type="body" sz="quarter" idx="10" hasCustomPrompt="1"/>
            <p:custDataLst>
              <p:tags r:id="rId5"/>
            </p:custDataLst>
          </p:nvPr>
        </p:nvSpPr>
        <p:spPr>
          <a:xfrm>
            <a:off x="554737" y="185946"/>
            <a:ext cx="5124451" cy="164148"/>
          </a:xfrm>
          <a:prstGeom prst="rect">
            <a:avLst/>
          </a:prstGeom>
          <a:noFill/>
          <a:ln w="6350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067" b="0" dirty="0">
                <a:cs typeface="+mn-cs"/>
              </a:defRPr>
            </a:lvl1pPr>
          </a:lstStyle>
          <a:p>
            <a:pPr lvl="0">
              <a:buNone/>
            </a:pPr>
            <a:r>
              <a:rPr lang="en-CA"/>
              <a:t>Add tracker</a:t>
            </a:r>
          </a:p>
        </p:txBody>
      </p:sp>
      <p:sp>
        <p:nvSpPr>
          <p:cNvPr id="10" name="2. Slide Title">
            <a:extLst>
              <a:ext uri="{FF2B5EF4-FFF2-40B4-BE49-F238E27FC236}">
                <a16:creationId xmlns:a16="http://schemas.microsoft.com/office/drawing/2014/main" id="{8326FFD0-8389-4032-AAB8-00C262CAF746}"/>
              </a:ext>
            </a:extLst>
          </p:cNvPr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554740" y="466127"/>
            <a:ext cx="10676801" cy="731520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lang="en-US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17" name="5. Source" hidden="1">
            <a:extLst>
              <a:ext uri="{FF2B5EF4-FFF2-40B4-BE49-F238E27FC236}">
                <a16:creationId xmlns:a16="http://schemas.microsoft.com/office/drawing/2014/main" id="{56A1B14E-15BD-4A3C-9C2A-B2DB5E2B5FBA}"/>
              </a:ext>
            </a:extLst>
          </p:cNvPr>
          <p:cNvSpPr txBox="1">
            <a:spLocks/>
          </p:cNvSpPr>
          <p:nvPr userDrawn="1">
            <p:custDataLst>
              <p:tags r:id="rId7"/>
            </p:custDataLst>
          </p:nvPr>
        </p:nvSpPr>
        <p:spPr>
          <a:xfrm>
            <a:off x="979426" y="6462850"/>
            <a:ext cx="7286508" cy="164148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t" anchorCtr="0">
            <a:no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1067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lvl="0"/>
            <a:r>
              <a:rPr lang="en-US" sz="1067"/>
              <a:t>Source: …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841A2B90-E98F-ACF6-23FA-FCC3029CFE6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4741" y="1761069"/>
            <a:ext cx="10676801" cy="861775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867"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867"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867"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761962" indent="-45929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867"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761962" indent="-45929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867"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</a:lstStyle>
          <a:p>
            <a:pPr lvl="0"/>
            <a:r>
              <a:rPr lang="en-CA"/>
              <a:t>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53288945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079476-4E96-5217-76D0-FB88F0E97A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40B4CE-7A77-C405-53C7-F6C9413FCD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DD1186-39E2-F50C-D329-F486AD514B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EA401-F6C6-264F-903D-20726F616001}" type="datetimeFigureOut">
              <a:rPr lang="en-US" smtClean="0"/>
              <a:t>10/20/2025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C374FD-FE9E-C49D-07BE-9C6AEA095F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EA1B52-CEB4-46B4-CD2F-A84D8D0B13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95020-0CCD-3B4A-88BC-724BA0A5E0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8352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3738D9-CA18-F26B-F5D4-35966FA57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B1495C-C3C2-9965-2B56-9A3807D1D3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08A872-4F71-8ED3-738B-6BB447625B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EA401-F6C6-264F-903D-20726F616001}" type="datetimeFigureOut">
              <a:rPr lang="en-US" smtClean="0"/>
              <a:t>10/20/2025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30591D-861C-8048-EAD8-B321B5BCBF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C04219-497A-BE53-7A2B-3CBB6295D9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95020-0CCD-3B4A-88BC-724BA0A5E0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24120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4BA2C-42FA-0783-BD33-B187353E5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9D41AC-305F-62A4-C5A8-F516486699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8E2DAB-8999-1114-D626-80953CEC10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EA401-F6C6-264F-903D-20726F616001}" type="datetimeFigureOut">
              <a:rPr lang="en-US" smtClean="0"/>
              <a:t>10/20/2025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2DBF3A-7112-180E-4644-475B7D19A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E3F2C8-C46C-9AD6-5047-76437159D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95020-0CCD-3B4A-88BC-724BA0A5E0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49126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352D3-ECBB-8CAA-BA71-786A9B247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66881D-2FC9-D10F-F16E-3480D143FD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D749D4-5050-12E4-EB5C-31115129F7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9EC1A2-6FFA-47E2-998D-0DC1F37C5D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EA401-F6C6-264F-903D-20726F616001}" type="datetimeFigureOut">
              <a:rPr lang="en-US" smtClean="0"/>
              <a:t>10/20/2025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5FB85C-AE22-DC45-4E85-6117DD124B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081437-8FF5-7CEE-C8DA-F3DB79C00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95020-0CCD-3B4A-88BC-724BA0A5E0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01422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7168EB-F634-4A0F-815E-6DD0324A3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059FDC-E71A-86BA-D7A0-81387FC3D2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1D59F9-260C-C908-B485-F4B96DFD84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0FF4940-F3DC-68D3-A818-DBE91F53206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CC086F8-C35F-463A-DC5A-B5894A4B7C5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8583469-5809-6D11-2A7A-73FC999170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EA401-F6C6-264F-903D-20726F616001}" type="datetimeFigureOut">
              <a:rPr lang="en-US" smtClean="0"/>
              <a:t>10/20/2025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4E9E747-4FDD-F9DA-4A78-F59EC038A4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1C6A74-8DE9-8776-D6AE-F4E4EBB356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95020-0CCD-3B4A-88BC-724BA0A5E0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7013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4764C1-6040-7AF6-C3C5-BC39CF70A4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CCB0516-AD07-A3BB-B1F3-958CD19006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EA401-F6C6-264F-903D-20726F616001}" type="datetimeFigureOut">
              <a:rPr lang="en-US" smtClean="0"/>
              <a:t>10/20/2025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69F766-6043-53AE-A576-AC318145AA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410F15-5BBE-FDC0-CC4F-4B81265BE0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95020-0CCD-3B4A-88BC-724BA0A5E0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425855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B3AD133-1B73-768A-E891-E25836AB36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EA401-F6C6-264F-903D-20726F616001}" type="datetimeFigureOut">
              <a:rPr lang="en-US" smtClean="0"/>
              <a:t>10/20/2025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14FE70-40BE-ED94-DFCD-6FE1782D11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2B5A29-1A5E-9A9F-1444-15371904E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95020-0CCD-3B4A-88BC-724BA0A5E0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27032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9351A4-1761-0ACD-C619-49332C2EA5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ADE156-C017-7A0C-99B0-40266EEDE8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916FDD-CCCE-B88D-672C-205DB43C54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523CE6-A65D-380B-9424-4479BE86AE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EA401-F6C6-264F-903D-20726F616001}" type="datetimeFigureOut">
              <a:rPr lang="en-US" smtClean="0"/>
              <a:t>10/20/2025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901631-46A0-6A5C-F578-EA59912A52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CEC244-FF8B-02F8-D026-76F0C81F8A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95020-0CCD-3B4A-88BC-724BA0A5E0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98480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86B048-AE8B-496D-1191-23BAAF849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22B94B8-CE31-D2B4-FF05-4AAF8A47E6C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BA4D0F-E28B-501F-B930-E20E50487A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9C593A-E1BE-76CD-2AFA-40B10B9E49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EA401-F6C6-264F-903D-20726F616001}" type="datetimeFigureOut">
              <a:rPr lang="en-US" smtClean="0"/>
              <a:t>10/20/2025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40936C-4275-29BF-D131-9D0D86A3B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04DFB6-BC6E-3B14-66E8-B95BDED89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95020-0CCD-3B4A-88BC-724BA0A5E0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29311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F93610-FF56-A1B9-766C-5B8F7BF36B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2B9DCD-0192-43E0-32D9-56E2AC87B0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EBA582-439C-31D1-BFAA-F3F7FCC8C6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EA401-F6C6-264F-903D-20726F616001}" type="datetimeFigureOut">
              <a:rPr lang="en-US" smtClean="0"/>
              <a:t>10/20/2025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D34B47-ACCF-3702-A9F3-7C01677B6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9EBE64-7587-C744-6F5B-D44646787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95020-0CCD-3B4A-88BC-724BA0A5E0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08225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06B4896-3108-AC45-9680-9B7F386F5D2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892862D-7B62-6185-C892-491BBA8A1A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647DA1-2A5E-6D82-C633-9F6BF87F84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EA401-F6C6-264F-903D-20726F616001}" type="datetimeFigureOut">
              <a:rPr lang="en-US" smtClean="0"/>
              <a:t>10/20/2025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503ED0-6889-B93D-1D46-757CAD58A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0AB4D0-AF2A-720F-8D37-AFB7DB9727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95020-0CCD-3B4A-88BC-724BA0A5E0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13589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/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EBFC71CD-3EBC-1AF2-9F21-D66892F097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1514" y="410457"/>
            <a:ext cx="11232616" cy="39651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 sz="2800" b="0" i="0">
                <a:solidFill>
                  <a:schemeClr val="tx1"/>
                </a:solidFill>
                <a:latin typeface="Avenir Medium" panose="02000503020000020003" pitchFamily="2" charset="0"/>
              </a:defRPr>
            </a:lvl1pPr>
          </a:lstStyle>
          <a:p>
            <a:r>
              <a:rPr lang="en-US"/>
              <a:t>Header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B9B8B52-79F3-D0FD-1CFF-29E3114ADC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5938" y="986862"/>
            <a:ext cx="11160125" cy="198259"/>
          </a:xfrm>
        </p:spPr>
        <p:txBody>
          <a:bodyPr lIns="0" tIns="0" rIns="0" bIns="0">
            <a:spAutoFit/>
          </a:bodyPr>
          <a:lstStyle>
            <a:lvl1pPr marL="0" indent="0">
              <a:buNone/>
              <a:defRPr sz="1400">
                <a:latin typeface="Avenir Book" panose="02000503020000020003" pitchFamily="2" charset="0"/>
              </a:defRPr>
            </a:lvl1pPr>
          </a:lstStyle>
          <a:p>
            <a:pPr lvl="0"/>
            <a:r>
              <a:rPr lang="en-US"/>
              <a:t>Subheading</a:t>
            </a:r>
          </a:p>
        </p:txBody>
      </p:sp>
    </p:spTree>
    <p:extLst>
      <p:ext uri="{BB962C8B-B14F-4D97-AF65-F5344CB8AC3E}">
        <p14:creationId xmlns:p14="http://schemas.microsoft.com/office/powerpoint/2010/main" val="18181880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5">
          <p15:clr>
            <a:srgbClr val="FBAE40"/>
          </p15:clr>
        </p15:guide>
        <p15:guide id="2" pos="7355">
          <p15:clr>
            <a:srgbClr val="FBAE40"/>
          </p15:clr>
        </p15:guide>
        <p15:guide id="3" orient="horz" pos="4065">
          <p15:clr>
            <a:srgbClr val="FBAE40"/>
          </p15:clr>
        </p15:guide>
        <p15:guide id="4" orient="horz" pos="2160">
          <p15:clr>
            <a:srgbClr val="FBAE40"/>
          </p15:clr>
        </p15:guide>
        <p15:guide id="5" pos="325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213308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/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15CDBFD0-0648-CFAB-4775-329BE0FF82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1514" y="410457"/>
            <a:ext cx="11232616" cy="396519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>
              <a:defRPr sz="2800" b="0" i="0">
                <a:solidFill>
                  <a:schemeClr val="bg1"/>
                </a:solidFill>
                <a:latin typeface="Avenir Medium" panose="02000503020000020003" pitchFamily="2" charset="0"/>
              </a:defRPr>
            </a:lvl1pPr>
          </a:lstStyle>
          <a:p>
            <a:r>
              <a:rPr lang="en-US"/>
              <a:t>Header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8F3FD54C-9B64-E266-3CF4-9692BA335E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5938" y="986862"/>
            <a:ext cx="11160125" cy="198259"/>
          </a:xfrm>
        </p:spPr>
        <p:txBody>
          <a:bodyPr lIns="0" tIns="0" rIns="0" bIns="0">
            <a:spAutoFit/>
          </a:bodyPr>
          <a:lstStyle>
            <a:lvl1pPr marL="0" indent="0">
              <a:buNone/>
              <a:defRPr sz="1400">
                <a:solidFill>
                  <a:schemeClr val="bg1"/>
                </a:solidFill>
                <a:latin typeface="Avenir Book" panose="02000503020000020003" pitchFamily="2" charset="0"/>
              </a:defRPr>
            </a:lvl1pPr>
          </a:lstStyle>
          <a:p>
            <a:pPr lvl="0"/>
            <a:r>
              <a:rPr lang="en-US"/>
              <a:t>Subheading</a:t>
            </a:r>
          </a:p>
        </p:txBody>
      </p:sp>
    </p:spTree>
    <p:extLst>
      <p:ext uri="{BB962C8B-B14F-4D97-AF65-F5344CB8AC3E}">
        <p14:creationId xmlns:p14="http://schemas.microsoft.com/office/powerpoint/2010/main" val="26031848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5">
          <p15:clr>
            <a:srgbClr val="FBAE40"/>
          </p15:clr>
        </p15:guide>
        <p15:guide id="2" pos="7355">
          <p15:clr>
            <a:srgbClr val="FBAE40"/>
          </p15:clr>
        </p15:guide>
        <p15:guide id="3" orient="horz" pos="4065">
          <p15:clr>
            <a:srgbClr val="FBAE40"/>
          </p15:clr>
        </p15:guide>
        <p15:guide id="4" orient="horz" pos="2160">
          <p15:clr>
            <a:srgbClr val="FBAE40"/>
          </p15:clr>
        </p15:guide>
        <p15:guide id="5" pos="325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787B1F89-F670-24B1-B833-A18AF2D86C3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79194" y="837545"/>
            <a:ext cx="11650016" cy="64869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92BA9E-944B-E869-65DC-4066D7EBBD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790" y="116924"/>
            <a:ext cx="12029210" cy="850900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6A8367-E77A-686F-1563-2715CB1721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6A0327-54A0-262C-FA14-05290530F9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36437-04D2-40BD-890D-4352109DEE78}" type="slidenum">
              <a:rPr lang="en-CA" smtClean="0"/>
              <a:t>‹#›</a:t>
            </a:fld>
            <a:endParaRPr lang="en-CA"/>
          </a:p>
        </p:txBody>
      </p:sp>
      <p:pic>
        <p:nvPicPr>
          <p:cNvPr id="6" name="Picture 5" descr="Agile By Design logo">
            <a:extLst>
              <a:ext uri="{FF2B5EF4-FFF2-40B4-BE49-F238E27FC236}">
                <a16:creationId xmlns:a16="http://schemas.microsoft.com/office/drawing/2014/main" id="{40FEE686-D4A2-C541-6C0C-A162529E18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790" y="6314064"/>
            <a:ext cx="938821" cy="449695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65CA846-FF12-FB2A-01CE-D2271E3918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9194" y="1486237"/>
            <a:ext cx="11355606" cy="46827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001916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10/20/2025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10/20/2025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10/20/2025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7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6" Type="http://schemas.openxmlformats.org/officeDocument/2006/relationships/theme" Target="../theme/theme3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10/20/2025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3692419-71D4-CB46-E4B1-387C245AF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EB10C9-3298-9844-F174-03ED4D98E9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91BF2C-0C23-8EB3-508C-2EEDFFE7B0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C562F1-F4FD-172C-7ABE-39F626A284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1A36437-04D2-40BD-890D-4352109DEE78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652431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6" r:id="rId3"/>
    <p:sldLayoutId id="2147483654" r:id="rId4"/>
    <p:sldLayoutId id="2147483655" r:id="rId5"/>
    <p:sldLayoutId id="2147483711" r:id="rId6"/>
    <p:sldLayoutId id="2147483712" r:id="rId7"/>
    <p:sldLayoutId id="2147483710" r:id="rId8"/>
    <p:sldLayoutId id="2147483681" r:id="rId9"/>
    <p:sldLayoutId id="2147483684" r:id="rId10"/>
    <p:sldLayoutId id="2147483685" r:id="rId11"/>
    <p:sldLayoutId id="2147483686" r:id="rId12"/>
    <p:sldLayoutId id="2147483688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11111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rgbClr val="777777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777777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rgbClr val="777777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rgbClr val="777777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rgbClr val="777777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4E7706E-583B-ADDD-43B1-4CFE492C1B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FAF8B3-693A-4F07-7ED9-B2A21BB919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E3EF29-4EB7-7DFC-5E9A-8BF13A6981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B8EA401-F6C6-264F-903D-20726F616001}" type="datetimeFigureOut">
              <a:rPr lang="en-US" smtClean="0"/>
              <a:t>10/20/2025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A144A-1AD0-0922-9758-442116CD48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5DDE5A-08A5-E8DF-F36A-551C6CC9BE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5F95020-0CCD-3B4A-88BC-724BA0A5E0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326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  <p:sldLayoutId id="2147483704" r:id="rId12"/>
    <p:sldLayoutId id="2147483705" r:id="rId13"/>
    <p:sldLayoutId id="2147483706" r:id="rId14"/>
    <p:sldLayoutId id="2147483707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3.png"/><Relationship Id="rId5" Type="http://schemas.openxmlformats.org/officeDocument/2006/relationships/image" Target="../media/image52.jpeg"/><Relationship Id="rId4" Type="http://schemas.openxmlformats.org/officeDocument/2006/relationships/image" Target="../media/image51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svg"/><Relationship Id="rId13" Type="http://schemas.openxmlformats.org/officeDocument/2006/relationships/image" Target="../media/image65.png"/><Relationship Id="rId18" Type="http://schemas.openxmlformats.org/officeDocument/2006/relationships/image" Target="../media/image68.png"/><Relationship Id="rId3" Type="http://schemas.openxmlformats.org/officeDocument/2006/relationships/image" Target="../media/image55.png"/><Relationship Id="rId21" Type="http://schemas.openxmlformats.org/officeDocument/2006/relationships/image" Target="../media/image71.png"/><Relationship Id="rId7" Type="http://schemas.openxmlformats.org/officeDocument/2006/relationships/image" Target="../media/image59.png"/><Relationship Id="rId12" Type="http://schemas.openxmlformats.org/officeDocument/2006/relationships/image" Target="../media/image64.png"/><Relationship Id="rId17" Type="http://schemas.openxmlformats.org/officeDocument/2006/relationships/image" Target="../media/image67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36.png"/><Relationship Id="rId20" Type="http://schemas.openxmlformats.org/officeDocument/2006/relationships/image" Target="../media/image70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58.svg"/><Relationship Id="rId11" Type="http://schemas.openxmlformats.org/officeDocument/2006/relationships/image" Target="../media/image63.png"/><Relationship Id="rId24" Type="http://schemas.openxmlformats.org/officeDocument/2006/relationships/image" Target="../media/image74.png"/><Relationship Id="rId5" Type="http://schemas.openxmlformats.org/officeDocument/2006/relationships/image" Target="../media/image57.png"/><Relationship Id="rId15" Type="http://schemas.openxmlformats.org/officeDocument/2006/relationships/image" Target="../media/image66.png"/><Relationship Id="rId23" Type="http://schemas.openxmlformats.org/officeDocument/2006/relationships/image" Target="../media/image73.png"/><Relationship Id="rId10" Type="http://schemas.openxmlformats.org/officeDocument/2006/relationships/image" Target="../media/image62.svg"/><Relationship Id="rId19" Type="http://schemas.openxmlformats.org/officeDocument/2006/relationships/image" Target="../media/image69.png"/><Relationship Id="rId4" Type="http://schemas.openxmlformats.org/officeDocument/2006/relationships/image" Target="../media/image56.svg"/><Relationship Id="rId9" Type="http://schemas.openxmlformats.org/officeDocument/2006/relationships/image" Target="../media/image61.png"/><Relationship Id="rId14" Type="http://schemas.microsoft.com/office/2007/relationships/hdphoto" Target="../media/hdphoto2.wdp"/><Relationship Id="rId22" Type="http://schemas.openxmlformats.org/officeDocument/2006/relationships/image" Target="../media/image7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3.png"/><Relationship Id="rId5" Type="http://schemas.openxmlformats.org/officeDocument/2006/relationships/image" Target="../media/image52.jpeg"/><Relationship Id="rId4" Type="http://schemas.openxmlformats.org/officeDocument/2006/relationships/image" Target="../media/image51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microsoft.com/office/2018/10/relationships/comments" Target="../comments/modernComment_102_C56463F2.xml"/><Relationship Id="rId7" Type="http://schemas.openxmlformats.org/officeDocument/2006/relationships/image" Target="../media/image78.sv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77.png"/><Relationship Id="rId5" Type="http://schemas.openxmlformats.org/officeDocument/2006/relationships/image" Target="../media/image18.svg"/><Relationship Id="rId10" Type="http://schemas.openxmlformats.org/officeDocument/2006/relationships/image" Target="../media/image19.png"/><Relationship Id="rId4" Type="http://schemas.openxmlformats.org/officeDocument/2006/relationships/image" Target="../media/image17.png"/><Relationship Id="rId9" Type="http://schemas.openxmlformats.org/officeDocument/2006/relationships/image" Target="../media/image80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svg"/><Relationship Id="rId3" Type="http://schemas.openxmlformats.org/officeDocument/2006/relationships/image" Target="../media/image20.png"/><Relationship Id="rId7" Type="http://schemas.openxmlformats.org/officeDocument/2006/relationships/image" Target="../media/image23.svg"/><Relationship Id="rId12" Type="http://schemas.openxmlformats.org/officeDocument/2006/relationships/image" Target="../media/image28.png"/><Relationship Id="rId17" Type="http://schemas.openxmlformats.org/officeDocument/2006/relationships/image" Target="../media/image33.sv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32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2.png"/><Relationship Id="rId11" Type="http://schemas.openxmlformats.org/officeDocument/2006/relationships/image" Target="../media/image27.svg"/><Relationship Id="rId5" Type="http://schemas.openxmlformats.org/officeDocument/2006/relationships/image" Target="../media/image21.png"/><Relationship Id="rId15" Type="http://schemas.openxmlformats.org/officeDocument/2006/relationships/image" Target="../media/image31.svg"/><Relationship Id="rId10" Type="http://schemas.openxmlformats.org/officeDocument/2006/relationships/image" Target="../media/image26.png"/><Relationship Id="rId4" Type="http://schemas.microsoft.com/office/2007/relationships/hdphoto" Target="../media/hdphoto1.wdp"/><Relationship Id="rId9" Type="http://schemas.openxmlformats.org/officeDocument/2006/relationships/image" Target="../media/image25.svg"/><Relationship Id="rId1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5.jpe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12" Type="http://schemas.openxmlformats.org/officeDocument/2006/relationships/image" Target="../media/image44.png"/><Relationship Id="rId17" Type="http://schemas.openxmlformats.org/officeDocument/2006/relationships/image" Target="../media/image49.png"/><Relationship Id="rId2" Type="http://schemas.openxmlformats.org/officeDocument/2006/relationships/image" Target="../media/image34.png"/><Relationship Id="rId16" Type="http://schemas.openxmlformats.org/officeDocument/2006/relationships/image" Target="../media/image48.jpe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5" Type="http://schemas.openxmlformats.org/officeDocument/2006/relationships/image" Target="../media/image4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Relationship Id="rId14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7FFFFAEA_679013D5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svg"/><Relationship Id="rId3" Type="http://schemas.openxmlformats.org/officeDocument/2006/relationships/image" Target="../media/image20.png"/><Relationship Id="rId7" Type="http://schemas.openxmlformats.org/officeDocument/2006/relationships/image" Target="../media/image23.svg"/><Relationship Id="rId12" Type="http://schemas.openxmlformats.org/officeDocument/2006/relationships/image" Target="../media/image28.png"/><Relationship Id="rId17" Type="http://schemas.openxmlformats.org/officeDocument/2006/relationships/image" Target="../media/image33.sv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32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2.png"/><Relationship Id="rId11" Type="http://schemas.openxmlformats.org/officeDocument/2006/relationships/image" Target="../media/image27.svg"/><Relationship Id="rId5" Type="http://schemas.openxmlformats.org/officeDocument/2006/relationships/image" Target="../media/image21.png"/><Relationship Id="rId15" Type="http://schemas.openxmlformats.org/officeDocument/2006/relationships/image" Target="../media/image31.svg"/><Relationship Id="rId10" Type="http://schemas.openxmlformats.org/officeDocument/2006/relationships/image" Target="../media/image26.png"/><Relationship Id="rId4" Type="http://schemas.microsoft.com/office/2007/relationships/hdphoto" Target="../media/hdphoto1.wdp"/><Relationship Id="rId9" Type="http://schemas.openxmlformats.org/officeDocument/2006/relationships/image" Target="../media/image25.svg"/><Relationship Id="rId14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5.jpe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12" Type="http://schemas.openxmlformats.org/officeDocument/2006/relationships/image" Target="../media/image44.png"/><Relationship Id="rId17" Type="http://schemas.openxmlformats.org/officeDocument/2006/relationships/image" Target="../media/image49.png"/><Relationship Id="rId2" Type="http://schemas.openxmlformats.org/officeDocument/2006/relationships/image" Target="../media/image34.png"/><Relationship Id="rId16" Type="http://schemas.openxmlformats.org/officeDocument/2006/relationships/image" Target="../media/image48.jpe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5" Type="http://schemas.openxmlformats.org/officeDocument/2006/relationships/image" Target="../media/image4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Relationship Id="rId14" Type="http://schemas.openxmlformats.org/officeDocument/2006/relationships/image" Target="../media/image4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A4604C6-0EB2-8E4E-5E5D-49E87C17C4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0" y="2227225"/>
            <a:ext cx="5701145" cy="2387600"/>
          </a:xfrm>
        </p:spPr>
        <p:txBody>
          <a:bodyPr>
            <a:noAutofit/>
          </a:bodyPr>
          <a:lstStyle/>
          <a:p>
            <a:pPr algn="l"/>
            <a:r>
              <a:rPr lang="en-US" sz="4200" dirty="0"/>
              <a:t>AI Work Transformation Summary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7C971788-C040-DEB1-6F3C-48D3CD2B62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64728" y="4907756"/>
            <a:ext cx="5701145" cy="1655762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en-CA"/>
              <a:t>Jeff Anderson</a:t>
            </a:r>
          </a:p>
          <a:p>
            <a:r>
              <a:rPr lang="en-CA"/>
              <a:t>Ashley Beattie</a:t>
            </a:r>
          </a:p>
          <a:p>
            <a:endParaRPr lang="en-CA"/>
          </a:p>
          <a:p>
            <a:r>
              <a:rPr lang="en-CA"/>
              <a:t>6 October 2025</a:t>
            </a:r>
          </a:p>
        </p:txBody>
      </p:sp>
    </p:spTree>
    <p:extLst>
      <p:ext uri="{BB962C8B-B14F-4D97-AF65-F5344CB8AC3E}">
        <p14:creationId xmlns:p14="http://schemas.microsoft.com/office/powerpoint/2010/main" val="19225396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0DF76B1-7472-1DF0-5302-E62125AF8E56}"/>
              </a:ext>
            </a:extLst>
          </p:cNvPr>
          <p:cNvSpPr txBox="1"/>
          <p:nvPr/>
        </p:nvSpPr>
        <p:spPr>
          <a:xfrm>
            <a:off x="12794255" y="1557051"/>
            <a:ext cx="4386549" cy="28623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What are the dimensions of a strategy to realize an "AI-Ready" organization?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alibri"/>
              <a:buChar char="-"/>
              <a:tabLst/>
              <a:defRPr/>
            </a:pPr>
            <a:r>
              <a: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Purpose and Strategy Alignment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alibri"/>
              <a:buChar char="-"/>
              <a:tabLst/>
              <a:defRPr/>
            </a:pPr>
            <a:r>
              <a: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Process and Workflow Re-design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alibri"/>
              <a:buChar char="-"/>
              <a:tabLst/>
              <a:defRPr/>
            </a:pPr>
            <a:r>
              <a: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Capability Development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alibri"/>
              <a:buChar char="-"/>
              <a:tabLst/>
              <a:defRPr/>
            </a:pPr>
            <a:r>
              <a: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Management systems and leadership behaviours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alibri"/>
              <a:buChar char="-"/>
              <a:tabLst/>
              <a:defRPr/>
            </a:pPr>
            <a:r>
              <a: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Mindset and cultural transformation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alibri"/>
              <a:buChar char="-"/>
              <a:tabLst/>
              <a:defRPr/>
            </a:pPr>
            <a:r>
              <a: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Measurement and continuous improvement</a:t>
            </a:r>
          </a:p>
        </p:txBody>
      </p:sp>
      <p:sp>
        <p:nvSpPr>
          <p:cNvPr id="4" name="Footer Placeholder 1">
            <a:extLst>
              <a:ext uri="{FF2B5EF4-FFF2-40B4-BE49-F238E27FC236}">
                <a16:creationId xmlns:a16="http://schemas.microsoft.com/office/drawing/2014/main" id="{DB32B280-714D-A2D0-CC0B-823F0BE3EC7A}"/>
              </a:ext>
            </a:extLst>
          </p:cNvPr>
          <p:cNvSpPr txBox="1">
            <a:spLocks/>
          </p:cNvSpPr>
          <p:nvPr/>
        </p:nvSpPr>
        <p:spPr>
          <a:xfrm flipH="1">
            <a:off x="12794255" y="5009003"/>
            <a:ext cx="9791240" cy="798722"/>
          </a:xfrm>
        </p:spPr>
        <p:txBody>
          <a:bodyPr lIns="91440" tIns="45720" rIns="91440" bIns="45720" anchor="t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What does a "ready" organization look like?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alibri,Sans-Serif"/>
              <a:buChar char="-"/>
              <a:tabLst/>
              <a:defRPr/>
            </a:pPr>
            <a:r>
              <a: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Technical Infrastructure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,monospace"/>
              <a:buChar char="o"/>
              <a:tabLst/>
              <a:defRPr/>
            </a:pPr>
            <a:r>
              <a: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robust data architecture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,monospace"/>
              <a:buChar char="o"/>
              <a:tabLst/>
              <a:defRPr/>
            </a:pPr>
            <a:r>
              <a: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Modular AI platforms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,monospace"/>
              <a:buChar char="o"/>
              <a:tabLst/>
              <a:defRPr/>
            </a:pPr>
            <a:r>
              <a: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Human in the loop systems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alibri,Sans-Serif"/>
              <a:buChar char="-"/>
              <a:tabLst/>
              <a:defRPr/>
            </a:pPr>
            <a:r>
              <a: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Organizational Capabilities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,monospace"/>
              <a:buChar char="o"/>
              <a:tabLst/>
              <a:defRPr/>
            </a:pPr>
            <a:r>
              <a: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Cross-functional teaming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  <a:p>
            <a:pPr marL="1200150" marR="0" lvl="2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/>
              <a:buChar char="§"/>
              <a:tabLst/>
              <a:defRPr/>
            </a:pPr>
            <a:r>
              <a: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End-to-end teaming readiness  (experience with this)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,monospace"/>
              <a:buChar char="o"/>
              <a:tabLst/>
              <a:defRPr/>
            </a:pPr>
            <a:r>
              <a: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Change management excellence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  <a:p>
            <a:pPr marL="1200150" marR="0" lvl="2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/>
              <a:buChar char="§"/>
              <a:tabLst/>
              <a:defRPr/>
            </a:pPr>
            <a:r>
              <a: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Service Design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,monospace"/>
              <a:buChar char="o"/>
              <a:tabLst/>
              <a:defRPr/>
            </a:pPr>
            <a:r>
              <a: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Learning culture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  <a:p>
            <a:pPr marL="1200150" marR="0" lvl="2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/>
              <a:buChar char="§"/>
              <a:tabLst/>
              <a:defRPr/>
            </a:pPr>
            <a:r>
              <a: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Service Design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,monospace"/>
              <a:buChar char="o"/>
              <a:tabLst/>
              <a:defRPr/>
            </a:pPr>
            <a:r>
              <a: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Customer intimacy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alibri,Sans-Serif"/>
              <a:buChar char="-"/>
              <a:tabLst/>
              <a:defRPr/>
            </a:pPr>
            <a:r>
              <a: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Leadership and Governance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,monospace"/>
              <a:buChar char="o"/>
              <a:tabLst/>
              <a:defRPr/>
            </a:pPr>
            <a:r>
              <a: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Strategic alignment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,monospace"/>
              <a:buChar char="o"/>
              <a:tabLst/>
              <a:defRPr/>
            </a:pPr>
            <a:r>
              <a: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Ethical frameworks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,monospace"/>
              <a:buChar char="o"/>
              <a:tabLst/>
              <a:defRPr/>
            </a:pPr>
            <a:r>
              <a: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Investment in people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alibri"/>
              <a:buChar char="-"/>
              <a:tabLst/>
              <a:defRPr/>
            </a:pPr>
            <a:r>
              <a: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Reinvention readiness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alibri"/>
              <a:buChar char="-"/>
              <a:tabLst/>
              <a:defRPr/>
            </a:pPr>
            <a:endParaRPr kumimoji="0" lang="en-CA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30BA4CD-8891-4B10-AD0C-65AC8CE184BA}"/>
              </a:ext>
            </a:extLst>
          </p:cNvPr>
          <p:cNvSpPr txBox="1">
            <a:spLocks/>
          </p:cNvSpPr>
          <p:nvPr/>
        </p:nvSpPr>
        <p:spPr>
          <a:xfrm>
            <a:off x="466265" y="196165"/>
            <a:ext cx="11452901" cy="7755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 Medium" panose="02000503020000020003" pitchFamily="2" charset="0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Medium"/>
                <a:ea typeface="+mj-ea"/>
                <a:cs typeface="+mj-cs"/>
              </a:rPr>
              <a:t>We will start by assessing your AI Workforce Readiness across these Key Dimensions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Medium" panose="02000503020000020003" pitchFamily="2" charset="0"/>
              <a:ea typeface="+mj-ea"/>
              <a:cs typeface="+mj-cs"/>
            </a:endParaRP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858BA3DD-A7E0-4457-5762-5BE5329062C8}"/>
              </a:ext>
            </a:extLst>
          </p:cNvPr>
          <p:cNvGraphicFramePr>
            <a:graphicFrameLocks/>
          </p:cNvGraphicFramePr>
          <p:nvPr/>
        </p:nvGraphicFramePr>
        <p:xfrm>
          <a:off x="672854" y="983105"/>
          <a:ext cx="10501686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01686">
                  <a:extLst>
                    <a:ext uri="{9D8B030D-6E8A-4147-A177-3AD203B41FA5}">
                      <a16:colId xmlns:a16="http://schemas.microsoft.com/office/drawing/2014/main" val="1570337348"/>
                    </a:ext>
                  </a:extLst>
                </a:gridCol>
              </a:tblGrid>
              <a:tr h="302663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0" i="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We will assess the bank's Canadian retail business across </a:t>
                      </a:r>
                      <a:r>
                        <a:rPr lang="en-US" sz="1600" b="1" i="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six critical dimensions </a:t>
                      </a:r>
                      <a:r>
                        <a:rPr lang="en-US" sz="1600" b="0" i="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of organizational readiness for AI workforce productivity improvement, enabling the creation of a comprehensive strategy.</a:t>
                      </a:r>
                    </a:p>
                  </a:txBody>
                  <a:tcPr marL="216000" marR="90000" marT="0" marB="0" anchor="ctr"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2046465"/>
                  </a:ext>
                </a:extLst>
              </a:tr>
            </a:tbl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BEAD8ADF-E01D-FDD4-AD4E-F46344E65932}"/>
              </a:ext>
            </a:extLst>
          </p:cNvPr>
          <p:cNvSpPr/>
          <p:nvPr/>
        </p:nvSpPr>
        <p:spPr>
          <a:xfrm>
            <a:off x="8025122" y="1762518"/>
            <a:ext cx="3452309" cy="642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Next LT Pro"/>
                <a:ea typeface="+mn-lt"/>
                <a:cs typeface="+mn-lt"/>
              </a:rPr>
              <a:t>Data &amp; Technology Infrastructure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4B3D171-B83B-D04B-6582-518925DDBE7F}"/>
              </a:ext>
            </a:extLst>
          </p:cNvPr>
          <p:cNvSpPr/>
          <p:nvPr/>
        </p:nvSpPr>
        <p:spPr>
          <a:xfrm>
            <a:off x="4334472" y="1762518"/>
            <a:ext cx="3452309" cy="642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Next LT Pro"/>
                <a:ea typeface="+mn-lt"/>
                <a:cs typeface="+mn-lt"/>
              </a:rPr>
              <a:t>Operating Model Orientation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23C9F00-B03F-A860-5121-F17FF0734797}"/>
              </a:ext>
            </a:extLst>
          </p:cNvPr>
          <p:cNvSpPr/>
          <p:nvPr/>
        </p:nvSpPr>
        <p:spPr>
          <a:xfrm>
            <a:off x="671364" y="1771699"/>
            <a:ext cx="3452309" cy="642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Next LT Pro"/>
                <a:ea typeface="+mn-lt"/>
                <a:cs typeface="+mn-lt"/>
              </a:rPr>
              <a:t>Strategic Alignment &amp; Leadership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D04656A-1B99-2870-C8A3-80DA10C81726}"/>
              </a:ext>
            </a:extLst>
          </p:cNvPr>
          <p:cNvSpPr/>
          <p:nvPr/>
        </p:nvSpPr>
        <p:spPr>
          <a:xfrm>
            <a:off x="8029712" y="4094422"/>
            <a:ext cx="3452309" cy="642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Next LT Pro"/>
                <a:ea typeface="+mn-lt"/>
                <a:cs typeface="+mn-lt"/>
              </a:rPr>
              <a:t>Culture &amp; Change Management 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0D8697C-FFB9-7F8E-90C3-9E940FB6F1BA}"/>
              </a:ext>
            </a:extLst>
          </p:cNvPr>
          <p:cNvSpPr/>
          <p:nvPr/>
        </p:nvSpPr>
        <p:spPr>
          <a:xfrm>
            <a:off x="4339062" y="4094422"/>
            <a:ext cx="3452309" cy="642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Next LT Pro"/>
                <a:ea typeface="+mn-lt"/>
                <a:cs typeface="+mn-lt"/>
              </a:rPr>
              <a:t>Governance, Risk &amp; Ethics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A2B552F-21FB-76DE-FC3F-B16C454FF336}"/>
              </a:ext>
            </a:extLst>
          </p:cNvPr>
          <p:cNvSpPr/>
          <p:nvPr/>
        </p:nvSpPr>
        <p:spPr>
          <a:xfrm>
            <a:off x="671364" y="4080651"/>
            <a:ext cx="3452309" cy="642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Next LT Pro"/>
                <a:ea typeface="+mn-lt"/>
                <a:cs typeface="+mn-lt"/>
              </a:rPr>
              <a:t>Talent &amp; Skills Readiness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B18B41A-C0CC-2424-4A73-D6CA76E31779}"/>
              </a:ext>
            </a:extLst>
          </p:cNvPr>
          <p:cNvSpPr txBox="1"/>
          <p:nvPr/>
        </p:nvSpPr>
        <p:spPr>
          <a:xfrm>
            <a:off x="688464" y="2402290"/>
            <a:ext cx="3450115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Clear, value-linked AI agenda with executive ownership and funding; explicitly tied to priority outcomes.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 </a:t>
            </a:r>
            <a:b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</a:br>
            <a:r>
              <a:rPr kumimoji="0" lang="en-US" sz="1400" b="0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Elements: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 Value thesis and prioritization, Leadership roles and Decision rights, Funding &amp; partner strategy.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00774E3-797F-E854-48D2-C06CBE9D2D4E}"/>
              </a:ext>
            </a:extLst>
          </p:cNvPr>
          <p:cNvSpPr txBox="1"/>
          <p:nvPr/>
        </p:nvSpPr>
        <p:spPr>
          <a:xfrm>
            <a:off x="4337801" y="2393109"/>
            <a:ext cx="3450115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The org designs AI into how work gets done.  End-to-end teaming is the default delivery model.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</a:br>
            <a:r>
              <a:rPr kumimoji="0" lang="en-US" sz="1400" b="0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Elements: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 Value stream &amp; Journey Analysis, E2E Teaming structures, Human-in-the loop controls,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MLOps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BE6A404-54A4-2D59-788F-7887F4A72346}"/>
              </a:ext>
            </a:extLst>
          </p:cNvPr>
          <p:cNvSpPr txBox="1"/>
          <p:nvPr/>
        </p:nvSpPr>
        <p:spPr>
          <a:xfrm>
            <a:off x="8023860" y="2416061"/>
            <a:ext cx="3450115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Trusted, accessible data and secure platforms support safe and reliable AI use at scale.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</a:br>
            <a:r>
              <a:rPr kumimoji="0" lang="en-US" sz="1400" b="0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Elements: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 Data Foundation &amp; Access, AI Platform &amp; Integration Fabric, Observability &amp; Trust.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CC7F23D-2267-C147-F64E-3FA706A1E7E5}"/>
              </a:ext>
            </a:extLst>
          </p:cNvPr>
          <p:cNvSpPr txBox="1"/>
          <p:nvPr/>
        </p:nvSpPr>
        <p:spPr>
          <a:xfrm>
            <a:off x="671364" y="4807706"/>
            <a:ext cx="3450115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The workforce is equipped to productively use AI, with roles and teaming patterns to unlock productivity.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</a:br>
            <a:r>
              <a:rPr kumimoji="0" lang="en-US" sz="1400" b="0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Elements: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 Role-Based AI Fluency, New Roles &amp; Teaming, Adoption Support &amp; Enablement.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C81FB52-A9AC-DF74-D4E1-AA1FC58B7C84}"/>
              </a:ext>
            </a:extLst>
          </p:cNvPr>
          <p:cNvSpPr txBox="1"/>
          <p:nvPr/>
        </p:nvSpPr>
        <p:spPr>
          <a:xfrm>
            <a:off x="4333210" y="4738784"/>
            <a:ext cx="3450115" cy="169277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Policies and controls make AI safe, compliant and explainable, while enabling experimentation and learning.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</a:br>
            <a:r>
              <a:rPr kumimoji="0" lang="en-US" sz="1400" b="0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Elements: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 Responsible AI Policy and Standards.  Security and Privacy. Validation, monitoring and de-risking approaches, team-by-team enablement.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FBE75D2-CEDF-9E43-746A-9E444417F9A3}"/>
              </a:ext>
            </a:extLst>
          </p:cNvPr>
          <p:cNvSpPr txBox="1"/>
          <p:nvPr/>
        </p:nvSpPr>
        <p:spPr>
          <a:xfrm>
            <a:off x="8028449" y="4734194"/>
            <a:ext cx="3776029" cy="169277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A culture that readily accepts AI-driven change. Leaders and teams are continuously learning and improving.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</a:br>
            <a:r>
              <a:rPr kumimoji="0" lang="en-US" sz="1400" b="0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Elements: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 Presence of a trust narrative &amp;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a human-focused AI adoption narrative.  New ways of working with AI change playbook.  Continuous improvement loops.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662445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AE24A8-8D2D-81B3-639D-B66A4EACF2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FB6A75BB-4334-2C09-6F73-35C7F83CE2C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71450" y="593077"/>
            <a:ext cx="11650016" cy="64869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800" dirty="0">
                <a:ea typeface="+mn-lt"/>
                <a:cs typeface="+mn-lt"/>
              </a:rPr>
              <a:t>As organizations adopt and integrate AI,  they need to customize and align on the principles will acts as a True North for their change efforts</a:t>
            </a:r>
            <a:endParaRPr lang="en-CA" sz="1800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4A6BF701-EA91-039F-F9F5-25A0F71E4A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597" y="108759"/>
            <a:ext cx="12029210" cy="533418"/>
          </a:xfrm>
        </p:spPr>
        <p:txBody>
          <a:bodyPr>
            <a:normAutofit/>
          </a:bodyPr>
          <a:lstStyle/>
          <a:p>
            <a:r>
              <a:rPr lang="en-US" sz="2000" b="1" dirty="0">
                <a:solidFill>
                  <a:srgbClr val="3E4043"/>
                </a:solidFill>
                <a:latin typeface="Switzer Semibold"/>
                <a:ea typeface="Calibri"/>
                <a:cs typeface="Calibri"/>
              </a:rPr>
              <a:t>Next: Align on principles that ground a fundamental re-think of our organizational operating system</a:t>
            </a:r>
            <a:endParaRPr lang="en-US" dirty="0">
              <a:latin typeface="Switzer Semibold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3B941F-4B3D-4F76-7E2F-BFCEB5ADD794}"/>
              </a:ext>
            </a:extLst>
          </p:cNvPr>
          <p:cNvSpPr txBox="1"/>
          <p:nvPr/>
        </p:nvSpPr>
        <p:spPr>
          <a:xfrm>
            <a:off x="4217807" y="1227523"/>
            <a:ext cx="7811403" cy="9846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E4043"/>
                </a:solidFill>
                <a:effectLst/>
                <a:uLnTx/>
                <a:uFillTx/>
                <a:latin typeface="Aptos Display" panose="02110004020202020204"/>
                <a:ea typeface="Calibri"/>
                <a:cs typeface="Calibri"/>
              </a:rPr>
              <a:t>The core building block for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E4043"/>
                </a:solidFill>
                <a:effectLst/>
                <a:uLnTx/>
                <a:uFillTx/>
                <a:latin typeface="Aptos" panose="02110004020202020204"/>
                <a:ea typeface="Calibri"/>
                <a:cs typeface="Calibri"/>
              </a:rPr>
              <a:t>AI-driven agility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3E4043"/>
              </a:solidFill>
              <a:effectLst/>
              <a:uLnTx/>
              <a:uFillTx/>
              <a:latin typeface="Aptos Display" panose="02110004020202020204"/>
              <a:ea typeface="Calibri"/>
              <a:cs typeface="Calibri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E4043"/>
                </a:solidFill>
                <a:effectLst/>
                <a:uLnTx/>
                <a:uFillTx/>
                <a:latin typeface="Aptos Display" panose="02110004020202020204"/>
                <a:ea typeface="Calibri"/>
                <a:cs typeface="Calibri"/>
              </a:rPr>
              <a:t>Hierarchical structures and functional silos block flow of context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ptos Display" panose="02110004020202020204"/>
              <a:ea typeface="Calibri"/>
              <a:cs typeface="Calibri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E4043"/>
                </a:solidFill>
                <a:effectLst/>
                <a:uLnTx/>
                <a:uFillTx/>
                <a:latin typeface="Aptos Display" panose="02110004020202020204"/>
                <a:ea typeface="Calibri"/>
                <a:cs typeface="Calibri"/>
              </a:rPr>
              <a:t>Context preservation enables speed of work and decisions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ptos Display" panose="02110004020202020204"/>
              <a:ea typeface="Calibri"/>
              <a:cs typeface="Calibri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E4043"/>
                </a:solidFill>
                <a:effectLst/>
                <a:uLnTx/>
                <a:uFillTx/>
                <a:latin typeface="Aptos Display" panose="02110004020202020204"/>
                <a:ea typeface="Calibri"/>
                <a:cs typeface="Calibri"/>
              </a:rPr>
              <a:t>Outcome oriented  teams ensure context-aware accountability, clarity, and rapid opportunity response 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ptos Display" panose="02110004020202020204"/>
              <a:ea typeface="Calibri"/>
              <a:cs typeface="Calibri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F953B84-847B-923C-CDA8-89CA4838A396}"/>
              </a:ext>
            </a:extLst>
          </p:cNvPr>
          <p:cNvGrpSpPr/>
          <p:nvPr/>
        </p:nvGrpSpPr>
        <p:grpSpPr>
          <a:xfrm>
            <a:off x="379194" y="1199843"/>
            <a:ext cx="3778246" cy="996504"/>
            <a:chOff x="0" y="0"/>
            <a:chExt cx="11355606" cy="479115"/>
          </a:xfrm>
          <a:solidFill>
            <a:srgbClr val="FF7A00"/>
          </a:solidFill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9EB47343-E869-5562-F454-462E3229FFA0}"/>
                </a:ext>
              </a:extLst>
            </p:cNvPr>
            <p:cNvSpPr/>
            <p:nvPr/>
          </p:nvSpPr>
          <p:spPr>
            <a:xfrm>
              <a:off x="0" y="0"/>
              <a:ext cx="11355606" cy="479115"/>
            </a:xfrm>
            <a:prstGeom prst="roundRect">
              <a:avLst/>
            </a:prstGeom>
            <a:grpFill/>
            <a:ln>
              <a:solidFill>
                <a:srgbClr val="FF7A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ptos" panose="02110004020202020204"/>
                <a:ea typeface="+mn-lt"/>
                <a:cs typeface="+mn-lt"/>
              </a:endParaRPr>
            </a:p>
          </p:txBody>
        </p:sp>
        <p:sp>
          <p:nvSpPr>
            <p:cNvPr id="14" name="Rectangle: Rounded Corners 4">
              <a:extLst>
                <a:ext uri="{FF2B5EF4-FFF2-40B4-BE49-F238E27FC236}">
                  <a16:creationId xmlns:a16="http://schemas.microsoft.com/office/drawing/2014/main" id="{EA1A1B3C-0362-2E82-FFFC-19081F94A53F}"/>
                </a:ext>
              </a:extLst>
            </p:cNvPr>
            <p:cNvSpPr txBox="1"/>
            <p:nvPr/>
          </p:nvSpPr>
          <p:spPr>
            <a:xfrm>
              <a:off x="338154" y="23388"/>
              <a:ext cx="10655953" cy="432339"/>
            </a:xfrm>
            <a:prstGeom prst="rect">
              <a:avLst/>
            </a:prstGeom>
            <a:grpFill/>
            <a:ln>
              <a:solidFill>
                <a:srgbClr val="FF7A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en-US"/>
              </a:defPPr>
              <a:lvl1pPr algn="ctr">
                <a:defRPr>
                  <a:ea typeface="+mn-lt"/>
                  <a:cs typeface="+mn-lt"/>
                </a:defRPr>
              </a:lvl1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ptos" panose="02110004020202020204"/>
                </a:rPr>
                <a:t>Organize around Outcome Oriented Teams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880A131-4A7D-5476-5616-C2F9D73DEF87}"/>
              </a:ext>
            </a:extLst>
          </p:cNvPr>
          <p:cNvGrpSpPr/>
          <p:nvPr/>
        </p:nvGrpSpPr>
        <p:grpSpPr>
          <a:xfrm>
            <a:off x="379195" y="2365417"/>
            <a:ext cx="3778246" cy="757225"/>
            <a:chOff x="0" y="0"/>
            <a:chExt cx="11355606" cy="479115"/>
          </a:xfrm>
          <a:solidFill>
            <a:srgbClr val="FF7A00"/>
          </a:solidFill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C4110A52-476D-0639-3CC3-2624590A9F5D}"/>
                </a:ext>
              </a:extLst>
            </p:cNvPr>
            <p:cNvSpPr/>
            <p:nvPr/>
          </p:nvSpPr>
          <p:spPr>
            <a:xfrm>
              <a:off x="0" y="0"/>
              <a:ext cx="11355606" cy="479115"/>
            </a:xfrm>
            <a:prstGeom prst="roundRect">
              <a:avLst/>
            </a:prstGeom>
            <a:grpFill/>
            <a:ln>
              <a:solidFill>
                <a:srgbClr val="FF7A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ptos" panose="02110004020202020204"/>
                <a:ea typeface="+mn-lt"/>
                <a:cs typeface="+mn-lt"/>
              </a:endParaRPr>
            </a:p>
          </p:txBody>
        </p:sp>
        <p:sp>
          <p:nvSpPr>
            <p:cNvPr id="17" name="Rectangle: Rounded Corners 4">
              <a:extLst>
                <a:ext uri="{FF2B5EF4-FFF2-40B4-BE49-F238E27FC236}">
                  <a16:creationId xmlns:a16="http://schemas.microsoft.com/office/drawing/2014/main" id="{C9AAD109-7B3C-A619-2BC3-C920B512855D}"/>
                </a:ext>
              </a:extLst>
            </p:cNvPr>
            <p:cNvSpPr txBox="1"/>
            <p:nvPr/>
          </p:nvSpPr>
          <p:spPr>
            <a:xfrm>
              <a:off x="338151" y="23388"/>
              <a:ext cx="10655953" cy="432339"/>
            </a:xfrm>
            <a:prstGeom prst="rect">
              <a:avLst/>
            </a:prstGeom>
            <a:grpFill/>
            <a:ln>
              <a:solidFill>
                <a:srgbClr val="FF7A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en-US"/>
              </a:defPPr>
              <a:lvl1pPr algn="ctr">
                <a:defRPr>
                  <a:ea typeface="+mn-lt"/>
                  <a:cs typeface="+mn-lt"/>
                </a:defRPr>
              </a:lvl1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ptos" panose="02110004020202020204"/>
                </a:rPr>
                <a:t>Simplify the Way We Work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F62157E1-8D98-1A91-241E-848F7AB16ECD}"/>
              </a:ext>
            </a:extLst>
          </p:cNvPr>
          <p:cNvSpPr txBox="1"/>
          <p:nvPr/>
        </p:nvSpPr>
        <p:spPr>
          <a:xfrm>
            <a:off x="4195436" y="2447329"/>
            <a:ext cx="7740719" cy="67531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285750" lvl="0" indent="-285750">
              <a:lnSpc>
                <a:spcPct val="90000"/>
              </a:lnSpc>
              <a:spcAft>
                <a:spcPts val="300"/>
              </a:spcAft>
              <a:buFont typeface="Arial" panose="020B0604020202020204" pitchFamily="34" charset="0"/>
              <a:buChar char="•"/>
              <a:defRPr sz="1400">
                <a:solidFill>
                  <a:srgbClr val="3E4043"/>
                </a:solidFill>
                <a:latin typeface="+mj-lt"/>
                <a:ea typeface="Calibri"/>
                <a:cs typeface="Calibri"/>
              </a:defRPr>
            </a:lvl1pPr>
          </a:lstStyle>
          <a:p>
            <a:pPr marL="285750" marR="0" lvl="0" indent="-285750" algn="l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E4043"/>
                </a:solidFill>
                <a:effectLst/>
                <a:uLnTx/>
                <a:uFillTx/>
                <a:latin typeface="Aptos Display" panose="02110004020202020204"/>
                <a:ea typeface="Calibri"/>
                <a:cs typeface="Calibri"/>
              </a:rPr>
              <a:t>Prioritize  removing friction and delay with AI</a:t>
            </a:r>
          </a:p>
          <a:p>
            <a:pPr marL="285750" marR="0" lvl="0" indent="-285750" algn="l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E4043"/>
                </a:solidFill>
                <a:effectLst/>
                <a:uLnTx/>
                <a:uFillTx/>
                <a:latin typeface="Aptos Display" panose="02110004020202020204"/>
                <a:ea typeface="Calibri"/>
                <a:cs typeface="Calibri"/>
              </a:rPr>
              <a:t>if the workflow is dysfunctional, AI will amplify it, reversing capacity gains</a:t>
            </a:r>
          </a:p>
          <a:p>
            <a:pPr marL="285750" marR="0" lvl="0" indent="-285750" algn="l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E4043"/>
                </a:solidFill>
                <a:effectLst/>
                <a:uLnTx/>
                <a:uFillTx/>
                <a:latin typeface="Aptos Display" panose="02110004020202020204"/>
                <a:ea typeface="Calibri"/>
                <a:cs typeface="Calibri"/>
              </a:rPr>
              <a:t>eliminate toil, destroy barriers to collaboration, remove bottlenecks,  reduce  manual  control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4CB80CE-4CBE-0830-330F-7103BA886E49}"/>
              </a:ext>
            </a:extLst>
          </p:cNvPr>
          <p:cNvGrpSpPr/>
          <p:nvPr/>
        </p:nvGrpSpPr>
        <p:grpSpPr>
          <a:xfrm>
            <a:off x="363620" y="3318010"/>
            <a:ext cx="3801634" cy="790587"/>
            <a:chOff x="0" y="0"/>
            <a:chExt cx="11355606" cy="479115"/>
          </a:xfrm>
          <a:solidFill>
            <a:srgbClr val="FF7A00"/>
          </a:solidFill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5E241E88-B51F-D10A-4BEB-0D9F2847D602}"/>
                </a:ext>
              </a:extLst>
            </p:cNvPr>
            <p:cNvSpPr/>
            <p:nvPr/>
          </p:nvSpPr>
          <p:spPr>
            <a:xfrm>
              <a:off x="0" y="0"/>
              <a:ext cx="11355606" cy="479115"/>
            </a:xfrm>
            <a:prstGeom prst="roundRect">
              <a:avLst/>
            </a:prstGeom>
            <a:grpFill/>
            <a:ln>
              <a:solidFill>
                <a:srgbClr val="FF7A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ptos" panose="02110004020202020204"/>
                <a:ea typeface="+mn-lt"/>
                <a:cs typeface="+mn-lt"/>
              </a:endParaRPr>
            </a:p>
          </p:txBody>
        </p:sp>
        <p:sp>
          <p:nvSpPr>
            <p:cNvPr id="22" name="Rectangle: Rounded Corners 4">
              <a:extLst>
                <a:ext uri="{FF2B5EF4-FFF2-40B4-BE49-F238E27FC236}">
                  <a16:creationId xmlns:a16="http://schemas.microsoft.com/office/drawing/2014/main" id="{E5E8CF98-BC53-3D8F-07EB-8991ECEACF18}"/>
                </a:ext>
              </a:extLst>
            </p:cNvPr>
            <p:cNvSpPr txBox="1"/>
            <p:nvPr/>
          </p:nvSpPr>
          <p:spPr>
            <a:xfrm>
              <a:off x="382594" y="23388"/>
              <a:ext cx="10590400" cy="432339"/>
            </a:xfrm>
            <a:prstGeom prst="rect">
              <a:avLst/>
            </a:prstGeom>
            <a:grpFill/>
            <a:ln>
              <a:solidFill>
                <a:srgbClr val="FF7A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en-US"/>
              </a:defPPr>
              <a:lvl1pPr algn="ctr">
                <a:defRPr>
                  <a:ea typeface="+mn-lt"/>
                  <a:cs typeface="+mn-lt"/>
                </a:defRPr>
              </a:lvl1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ptos" panose="02110004020202020204"/>
                </a:rPr>
                <a:t>(Re-)Design for adaptability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F5EAAF7F-38B6-8061-50F8-EB5449A18DED}"/>
              </a:ext>
            </a:extLst>
          </p:cNvPr>
          <p:cNvSpPr txBox="1"/>
          <p:nvPr/>
        </p:nvSpPr>
        <p:spPr>
          <a:xfrm>
            <a:off x="4214931" y="3377133"/>
            <a:ext cx="7539333" cy="86921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285750" lvl="0" indent="-285750">
              <a:lnSpc>
                <a:spcPct val="90000"/>
              </a:lnSpc>
              <a:spcAft>
                <a:spcPts val="300"/>
              </a:spcAft>
              <a:buFont typeface="Arial" panose="020B0604020202020204" pitchFamily="34" charset="0"/>
              <a:buChar char="•"/>
              <a:defRPr sz="1400">
                <a:solidFill>
                  <a:srgbClr val="3E4043"/>
                </a:solidFill>
                <a:latin typeface="+mj-lt"/>
                <a:ea typeface="Calibri"/>
                <a:cs typeface="Calibri"/>
              </a:defRPr>
            </a:lvl1pPr>
          </a:lstStyle>
          <a:p>
            <a:pPr marL="285750" marR="0" lvl="0" indent="-285750" algn="l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E4043"/>
                </a:solidFill>
                <a:effectLst/>
                <a:uLnTx/>
                <a:uFillTx/>
                <a:latin typeface="Aptos Display" panose="02110004020202020204"/>
                <a:ea typeface="Calibri"/>
                <a:cs typeface="Calibri"/>
              </a:rPr>
              <a:t>Design AI-powered systems that flex to meet diverse user needs and problem domains </a:t>
            </a:r>
          </a:p>
          <a:p>
            <a:pPr marL="285750" marR="0" lvl="0" indent="-285750" algn="l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E4043"/>
                </a:solidFill>
                <a:effectLst/>
                <a:uLnTx/>
                <a:uFillTx/>
                <a:latin typeface="Aptos Display" panose="02110004020202020204"/>
                <a:ea typeface="Calibri"/>
                <a:cs typeface="Calibri"/>
              </a:rPr>
              <a:t>Pair modular solutions with modular organizational design to enable rapid reconfiguration while limiting change fatigue</a:t>
            </a:r>
          </a:p>
          <a:p>
            <a:pPr marL="285750" marR="0" lvl="0" indent="-285750" algn="l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E4043"/>
                </a:solidFill>
                <a:effectLst/>
                <a:uLnTx/>
                <a:uFillTx/>
                <a:latin typeface="Aptos Display" panose="02110004020202020204"/>
                <a:ea typeface="Calibri"/>
                <a:cs typeface="Calibri"/>
              </a:rPr>
              <a:t>Standardize on interfaces but be tolerant of  implementations that emerge bottom up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5BD51AF-622F-8AA7-6609-91F7A5349A32}"/>
              </a:ext>
            </a:extLst>
          </p:cNvPr>
          <p:cNvGrpSpPr/>
          <p:nvPr/>
        </p:nvGrpSpPr>
        <p:grpSpPr>
          <a:xfrm>
            <a:off x="355806" y="4362497"/>
            <a:ext cx="3793804" cy="1080210"/>
            <a:chOff x="0" y="0"/>
            <a:chExt cx="11355606" cy="479115"/>
          </a:xfrm>
          <a:solidFill>
            <a:srgbClr val="FF7A00"/>
          </a:solidFill>
        </p:grpSpPr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F9A10A6F-9C5A-F6E7-4B2E-DF18D02B8395}"/>
                </a:ext>
              </a:extLst>
            </p:cNvPr>
            <p:cNvSpPr/>
            <p:nvPr/>
          </p:nvSpPr>
          <p:spPr>
            <a:xfrm>
              <a:off x="0" y="0"/>
              <a:ext cx="11355606" cy="479115"/>
            </a:xfrm>
            <a:prstGeom prst="roundRect">
              <a:avLst/>
            </a:prstGeom>
            <a:grpFill/>
            <a:ln>
              <a:solidFill>
                <a:srgbClr val="FF7A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ptos" panose="02110004020202020204"/>
                <a:ea typeface="+mn-lt"/>
                <a:cs typeface="+mn-lt"/>
              </a:endParaRPr>
            </a:p>
          </p:txBody>
        </p:sp>
        <p:sp>
          <p:nvSpPr>
            <p:cNvPr id="29" name="Rectangle: Rounded Corners 4">
              <a:extLst>
                <a:ext uri="{FF2B5EF4-FFF2-40B4-BE49-F238E27FC236}">
                  <a16:creationId xmlns:a16="http://schemas.microsoft.com/office/drawing/2014/main" id="{C84C702F-AA42-AECE-2BF0-CCAE673F9290}"/>
                </a:ext>
              </a:extLst>
            </p:cNvPr>
            <p:cNvSpPr txBox="1"/>
            <p:nvPr/>
          </p:nvSpPr>
          <p:spPr>
            <a:xfrm>
              <a:off x="406773" y="23388"/>
              <a:ext cx="10354049" cy="432339"/>
            </a:xfrm>
            <a:prstGeom prst="rect">
              <a:avLst/>
            </a:prstGeom>
            <a:grpFill/>
            <a:ln>
              <a:solidFill>
                <a:srgbClr val="FF7A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en-US"/>
              </a:defPPr>
              <a:lvl1pPr algn="ctr">
                <a:defRPr>
                  <a:ea typeface="+mn-lt"/>
                  <a:cs typeface="+mn-lt"/>
                </a:defRPr>
              </a:lvl1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ptos" panose="02110004020202020204"/>
                </a:rPr>
                <a:t>Champion Humanity and Learning</a:t>
              </a: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3E8835DA-036D-B7EC-5169-778102D35CD3}"/>
              </a:ext>
            </a:extLst>
          </p:cNvPr>
          <p:cNvSpPr txBox="1"/>
          <p:nvPr/>
        </p:nvSpPr>
        <p:spPr>
          <a:xfrm>
            <a:off x="4214931" y="4467995"/>
            <a:ext cx="7912169" cy="86921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285750" lvl="0" indent="-285750">
              <a:lnSpc>
                <a:spcPct val="90000"/>
              </a:lnSpc>
              <a:spcAft>
                <a:spcPts val="300"/>
              </a:spcAft>
              <a:buFont typeface="Arial" panose="020B0604020202020204" pitchFamily="34" charset="0"/>
              <a:buChar char="•"/>
              <a:defRPr sz="1400">
                <a:solidFill>
                  <a:srgbClr val="3E4043"/>
                </a:solidFill>
                <a:latin typeface="+mj-lt"/>
                <a:ea typeface="Calibri"/>
                <a:cs typeface="Calibri"/>
              </a:defRPr>
            </a:lvl1pPr>
          </a:lstStyle>
          <a:p>
            <a:pPr marL="285750" marR="0" lvl="0" indent="-285750" algn="l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E4043"/>
                </a:solidFill>
                <a:effectLst/>
                <a:uLnTx/>
                <a:uFillTx/>
                <a:latin typeface="Aptos Display" panose="02110004020202020204"/>
                <a:ea typeface="Calibri"/>
                <a:cs typeface="Calibri"/>
              </a:rPr>
              <a:t>Deploy AI to leverage and augment human expertise and creativity, key to shifting culture</a:t>
            </a:r>
          </a:p>
          <a:p>
            <a:pPr marL="285750" marR="0" lvl="0" indent="-285750" algn="l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E4043"/>
                </a:solidFill>
                <a:effectLst/>
                <a:uLnTx/>
                <a:uFillTx/>
                <a:latin typeface="Aptos Display" panose="02110004020202020204"/>
                <a:ea typeface="Calibri"/>
                <a:cs typeface="Calibri"/>
              </a:rPr>
              <a:t>Focus on human-in-the-loop feedback where humans orchestrate, validate, improve and override</a:t>
            </a:r>
          </a:p>
          <a:p>
            <a:pPr marL="285750" marR="0" lvl="0" indent="-285750" algn="l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E4043"/>
                </a:solidFill>
                <a:effectLst/>
                <a:uLnTx/>
                <a:uFillTx/>
                <a:latin typeface="Aptos Display" panose="02110004020202020204"/>
                <a:ea typeface="Calibri"/>
                <a:cs typeface="Calibri"/>
              </a:rPr>
              <a:t>Invest in upskilling talent in meta-skills:  judgment, facilitation, systems thinking, AI usage / stewardship.</a:t>
            </a:r>
          </a:p>
          <a:p>
            <a:pPr marL="285750" marR="0" lvl="0" indent="-285750" algn="l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E4043"/>
                </a:solidFill>
                <a:effectLst/>
                <a:uLnTx/>
                <a:uFillTx/>
                <a:latin typeface="Aptos Display" panose="02110004020202020204"/>
                <a:ea typeface="Calibri"/>
                <a:cs typeface="Calibri"/>
              </a:rPr>
              <a:t>Foster cultures of experimentation, transparency, and learning, rapid  failure adaptation is required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6DD8371B-5F54-DEB0-6124-17C4AB13EFA5}"/>
              </a:ext>
            </a:extLst>
          </p:cNvPr>
          <p:cNvGrpSpPr/>
          <p:nvPr/>
        </p:nvGrpSpPr>
        <p:grpSpPr>
          <a:xfrm>
            <a:off x="394769" y="5662567"/>
            <a:ext cx="3747028" cy="784830"/>
            <a:chOff x="0" y="0"/>
            <a:chExt cx="11355606" cy="479115"/>
          </a:xfrm>
          <a:solidFill>
            <a:srgbClr val="FF7A00"/>
          </a:solidFill>
        </p:grpSpPr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5812A01E-5898-D42B-36EC-45628D852D81}"/>
                </a:ext>
              </a:extLst>
            </p:cNvPr>
            <p:cNvSpPr/>
            <p:nvPr/>
          </p:nvSpPr>
          <p:spPr>
            <a:xfrm>
              <a:off x="0" y="0"/>
              <a:ext cx="11355606" cy="479115"/>
            </a:xfrm>
            <a:prstGeom prst="roundRect">
              <a:avLst/>
            </a:prstGeom>
            <a:grpFill/>
            <a:ln>
              <a:solidFill>
                <a:srgbClr val="FF7A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ptos" panose="02110004020202020204"/>
                <a:ea typeface="+mn-lt"/>
                <a:cs typeface="+mn-lt"/>
              </a:endParaRPr>
            </a:p>
          </p:txBody>
        </p:sp>
        <p:sp>
          <p:nvSpPr>
            <p:cNvPr id="33" name="Rectangle: Rounded Corners 4">
              <a:extLst>
                <a:ext uri="{FF2B5EF4-FFF2-40B4-BE49-F238E27FC236}">
                  <a16:creationId xmlns:a16="http://schemas.microsoft.com/office/drawing/2014/main" id="{0A8BB82B-38AE-A9D3-16DD-DFA0D43A836D}"/>
                </a:ext>
              </a:extLst>
            </p:cNvPr>
            <p:cNvSpPr txBox="1"/>
            <p:nvPr/>
          </p:nvSpPr>
          <p:spPr>
            <a:xfrm>
              <a:off x="293771" y="23388"/>
              <a:ext cx="10483304" cy="432339"/>
            </a:xfrm>
            <a:prstGeom prst="rect">
              <a:avLst/>
            </a:prstGeom>
            <a:grpFill/>
            <a:ln>
              <a:solidFill>
                <a:srgbClr val="FF7A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en-US"/>
              </a:defPPr>
              <a:lvl1pPr algn="ctr">
                <a:defRPr>
                  <a:ea typeface="+mn-lt"/>
                  <a:cs typeface="+mn-lt"/>
                </a:defRPr>
              </a:lvl1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ptos" panose="02110004020202020204"/>
                </a:rPr>
                <a:t>Design for your (unique) Value</a:t>
              </a: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30482849-2BE4-27A6-373E-4A74811367FA}"/>
              </a:ext>
            </a:extLst>
          </p:cNvPr>
          <p:cNvSpPr txBox="1"/>
          <p:nvPr/>
        </p:nvSpPr>
        <p:spPr>
          <a:xfrm>
            <a:off x="4187623" y="5683439"/>
            <a:ext cx="7593951" cy="6740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285750" lvl="0" indent="-285750">
              <a:lnSpc>
                <a:spcPct val="90000"/>
              </a:lnSpc>
              <a:spcAft>
                <a:spcPts val="300"/>
              </a:spcAft>
              <a:buFont typeface="Arial" panose="020B0604020202020204" pitchFamily="34" charset="0"/>
              <a:buChar char="•"/>
              <a:defRPr sz="1400">
                <a:solidFill>
                  <a:srgbClr val="3E4043"/>
                </a:solidFill>
                <a:latin typeface="+mj-lt"/>
                <a:ea typeface="Calibri"/>
                <a:cs typeface="Calibri"/>
              </a:defRPr>
            </a:lvl1pPr>
          </a:lstStyle>
          <a:p>
            <a:pPr marL="285750" marR="0" lvl="0" indent="-285750" algn="l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E4043"/>
                </a:solidFill>
                <a:effectLst/>
                <a:uLnTx/>
                <a:uFillTx/>
                <a:latin typeface="Aptos Display" panose="02110004020202020204"/>
                <a:ea typeface="Calibri"/>
                <a:cs typeface="Calibri"/>
              </a:rPr>
              <a:t>Don't just deploy tools because they're available</a:t>
            </a:r>
          </a:p>
          <a:p>
            <a:pPr marL="285750" marR="0" lvl="0" indent="-285750" algn="l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E4043"/>
                </a:solidFill>
                <a:effectLst/>
                <a:uLnTx/>
                <a:uFillTx/>
                <a:latin typeface="Aptos Display" panose="02110004020202020204"/>
                <a:ea typeface="Calibri"/>
                <a:cs typeface="Calibri"/>
              </a:rPr>
              <a:t>Center work design around mission, market needs and employee meaning, with AI as a tool to unlock, not dictate, outcomes</a:t>
            </a:r>
          </a:p>
        </p:txBody>
      </p:sp>
    </p:spTree>
    <p:extLst>
      <p:ext uri="{BB962C8B-B14F-4D97-AF65-F5344CB8AC3E}">
        <p14:creationId xmlns:p14="http://schemas.microsoft.com/office/powerpoint/2010/main" val="35573928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5" name="Google Shape;345;g11224a25edd_0_39"/>
          <p:cNvGrpSpPr/>
          <p:nvPr/>
        </p:nvGrpSpPr>
        <p:grpSpPr>
          <a:xfrm>
            <a:off x="148363" y="1115674"/>
            <a:ext cx="2201935" cy="477267"/>
            <a:chOff x="344075" y="2001925"/>
            <a:chExt cx="2197425" cy="497506"/>
          </a:xfrm>
        </p:grpSpPr>
        <p:sp>
          <p:nvSpPr>
            <p:cNvPr id="346" name="Google Shape;346;g11224a25edd_0_39"/>
            <p:cNvSpPr/>
            <p:nvPr/>
          </p:nvSpPr>
          <p:spPr>
            <a:xfrm>
              <a:off x="344075" y="2001925"/>
              <a:ext cx="585300" cy="495300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 w="381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Open Sans ExtraBold"/>
                  <a:ea typeface="Open Sans ExtraBold"/>
                  <a:cs typeface="Open Sans ExtraBold"/>
                  <a:sym typeface="Open Sans ExtraBold"/>
                </a:rPr>
                <a:t>1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 ExtraBold"/>
                <a:ea typeface="Open Sans ExtraBold"/>
                <a:cs typeface="Open Sans ExtraBold"/>
              </a:endParaRPr>
            </a:p>
          </p:txBody>
        </p:sp>
        <p:sp>
          <p:nvSpPr>
            <p:cNvPr id="347" name="Google Shape;347;g11224a25edd_0_39"/>
            <p:cNvSpPr/>
            <p:nvPr/>
          </p:nvSpPr>
          <p:spPr>
            <a:xfrm flipH="1">
              <a:off x="613833" y="2004140"/>
              <a:ext cx="1927667" cy="495291"/>
            </a:xfrm>
            <a:prstGeom prst="flowChartOnlineStorage">
              <a:avLst/>
            </a:prstGeom>
            <a:solidFill>
              <a:schemeClr val="lt1"/>
            </a:solidFill>
            <a:ln w="381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 Gather context</a:t>
              </a:r>
              <a:endParaRPr kumimoji="0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</p:grpSp>
      <p:sp>
        <p:nvSpPr>
          <p:cNvPr id="349" name="Google Shape;349;g11224a25edd_0_3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CA" sz="2800" b="1">
                <a:solidFill>
                  <a:schemeClr val="tx1"/>
                </a:solidFill>
                <a:latin typeface="Switzer"/>
                <a:ea typeface="+mn-lt"/>
                <a:cs typeface="+mn-lt"/>
              </a:rPr>
              <a:t>How we aligned our Client toward an AI enabled system of work</a:t>
            </a:r>
            <a:endParaRPr sz="2800" b="1">
              <a:solidFill>
                <a:schemeClr val="tx1"/>
              </a:solidFill>
              <a:latin typeface="Switzer"/>
              <a:ea typeface="+mn-lt"/>
              <a:cs typeface="+mn-lt"/>
            </a:endParaRPr>
          </a:p>
        </p:txBody>
      </p:sp>
      <p:sp>
        <p:nvSpPr>
          <p:cNvPr id="350" name="Google Shape;350;g11224a25edd_0_39"/>
          <p:cNvSpPr txBox="1">
            <a:spLocks noGrp="1"/>
          </p:cNvSpPr>
          <p:nvPr>
            <p:ph type="sldNum" sz="quarter" idx="12"/>
          </p:nvPr>
        </p:nvSpPr>
        <p:spPr>
          <a:xfrm>
            <a:off x="9389724" y="649333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200"/>
              <a:buFontTx/>
              <a:buNone/>
              <a:tabLst/>
              <a:defRPr/>
            </a:pPr>
            <a:fld id="{00000000-1234-1234-1234-123412341234}" type="slidenum">
              <a:rPr kumimoji="0" lang="en-CA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ts val="1200"/>
                <a:buFontTx/>
                <a:buNone/>
                <a:tabLst/>
                <a:defRPr/>
              </a:pPr>
              <a:t>12</a:t>
            </a:fld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352" name="Google Shape;352;g11224a25edd_0_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451" y="2994854"/>
            <a:ext cx="1376984" cy="176021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3" name="Google Shape;353;g11224a25edd_0_39"/>
          <p:cNvGrpSpPr/>
          <p:nvPr/>
        </p:nvGrpSpPr>
        <p:grpSpPr>
          <a:xfrm>
            <a:off x="2817808" y="1127040"/>
            <a:ext cx="2531873" cy="497425"/>
            <a:chOff x="222015" y="2024750"/>
            <a:chExt cx="2197425" cy="497425"/>
          </a:xfrm>
        </p:grpSpPr>
        <p:sp>
          <p:nvSpPr>
            <p:cNvPr id="354" name="Google Shape;354;g11224a25edd_0_39"/>
            <p:cNvSpPr/>
            <p:nvPr/>
          </p:nvSpPr>
          <p:spPr>
            <a:xfrm>
              <a:off x="222015" y="2024750"/>
              <a:ext cx="585300" cy="495300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 w="381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Open Sans ExtraBold"/>
                  <a:ea typeface="Open Sans ExtraBold"/>
                  <a:cs typeface="Open Sans ExtraBold"/>
                  <a:sym typeface="Open Sans ExtraBold"/>
                </a:rPr>
                <a:t>2</a:t>
              </a: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 ExtraBold"/>
                <a:ea typeface="Open Sans ExtraBold"/>
                <a:cs typeface="Open Sans ExtraBold"/>
                <a:sym typeface="Open Sans ExtraBold"/>
              </a:endParaRPr>
            </a:p>
          </p:txBody>
        </p:sp>
        <p:sp>
          <p:nvSpPr>
            <p:cNvPr id="355" name="Google Shape;355;g11224a25edd_0_39"/>
            <p:cNvSpPr/>
            <p:nvPr/>
          </p:nvSpPr>
          <p:spPr>
            <a:xfrm flipH="1">
              <a:off x="491773" y="2026884"/>
              <a:ext cx="1927667" cy="495291"/>
            </a:xfrm>
            <a:prstGeom prst="flowChartOnlineStorage">
              <a:avLst/>
            </a:prstGeom>
            <a:solidFill>
              <a:schemeClr val="bg1"/>
            </a:solidFill>
            <a:ln w="381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"/>
                  <a:ea typeface="+mn-ea"/>
                  <a:cs typeface="Arial"/>
                </a:rPr>
                <a:t>Map the system</a:t>
              </a:r>
            </a:p>
          </p:txBody>
        </p:sp>
      </p:grpSp>
      <p:sp>
        <p:nvSpPr>
          <p:cNvPr id="359" name="Google Shape;359;g11224a25edd_0_39"/>
          <p:cNvSpPr txBox="1"/>
          <p:nvPr/>
        </p:nvSpPr>
        <p:spPr>
          <a:xfrm>
            <a:off x="145935" y="1650062"/>
            <a:ext cx="2442073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300" b="0" i="0" u="none" strike="noStrike" kern="1200" cap="none" spc="0" normalizeH="0" baseline="0" noProof="0">
                <a:ln>
                  <a:noFill/>
                </a:ln>
                <a:solidFill>
                  <a:srgbClr val="3E4043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Establish understanding of the domain, its change objectives and its change context</a:t>
            </a:r>
            <a:endParaRPr kumimoji="0" lang="en-CA" sz="1300" b="0" i="0" u="none" strike="noStrike" kern="1200" cap="none" spc="0" normalizeH="0" baseline="0" noProof="0">
              <a:ln>
                <a:noFill/>
              </a:ln>
              <a:solidFill>
                <a:srgbClr val="3E4043"/>
              </a:solidFill>
              <a:effectLst/>
              <a:uLnTx/>
              <a:uFillTx/>
              <a:latin typeface="Calibri"/>
              <a:ea typeface="Calibri"/>
              <a:cs typeface="Calibri"/>
            </a:endParaRPr>
          </a:p>
        </p:txBody>
      </p:sp>
      <p:sp>
        <p:nvSpPr>
          <p:cNvPr id="361" name="Google Shape;361;g11224a25edd_0_39"/>
          <p:cNvSpPr txBox="1"/>
          <p:nvPr/>
        </p:nvSpPr>
        <p:spPr>
          <a:xfrm>
            <a:off x="2816958" y="1652167"/>
            <a:ext cx="3017723" cy="27853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300" b="0" i="0" u="none" strike="noStrike" kern="1200" cap="none" spc="0" normalizeH="0" baseline="0" noProof="0">
                <a:ln>
                  <a:noFill/>
                </a:ln>
                <a:solidFill>
                  <a:srgbClr val="3E4043"/>
                </a:solidFill>
                <a:effectLst/>
                <a:uLnTx/>
                <a:uFillTx/>
                <a:latin typeface="Calibri"/>
                <a:ea typeface="Calibri"/>
                <a:cs typeface="Calibri"/>
              </a:rPr>
              <a:t>Pair with leads and SMEs &amp; describe how teams collaborate to convert effort into outcomes.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300" b="0" i="0" u="none" strike="noStrike" kern="1200" cap="none" spc="0" normalizeH="0" baseline="0" noProof="0">
              <a:ln>
                <a:noFill/>
              </a:ln>
              <a:solidFill>
                <a:srgbClr val="3E4043"/>
              </a:solidFill>
              <a:effectLst/>
              <a:uLnTx/>
              <a:uFillTx/>
              <a:latin typeface="Calibri"/>
              <a:ea typeface="Calibri"/>
              <a:cs typeface="Calibri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300" b="0" i="0" u="none" strike="noStrike" kern="1200" cap="none" spc="0" normalizeH="0" baseline="0" noProof="0">
              <a:ln>
                <a:noFill/>
              </a:ln>
              <a:solidFill>
                <a:srgbClr val="3E4043"/>
              </a:solidFill>
              <a:effectLst/>
              <a:uLnTx/>
              <a:uFillTx/>
              <a:latin typeface="Calibri"/>
              <a:ea typeface="Calibri"/>
              <a:cs typeface="Calibri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300" b="0" i="0" u="none" strike="noStrike" kern="1200" cap="none" spc="0" normalizeH="0" baseline="0" noProof="0">
              <a:ln>
                <a:noFill/>
              </a:ln>
              <a:solidFill>
                <a:srgbClr val="3E4043"/>
              </a:solidFill>
              <a:effectLst/>
              <a:uLnTx/>
              <a:uFillTx/>
              <a:latin typeface="Calibri"/>
              <a:ea typeface="Calibri"/>
              <a:cs typeface="Calibri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300" b="0" i="0" u="none" strike="noStrike" kern="1200" cap="none" spc="0" normalizeH="0" baseline="0" noProof="0">
              <a:ln>
                <a:noFill/>
              </a:ln>
              <a:solidFill>
                <a:srgbClr val="3E4043"/>
              </a:solidFill>
              <a:effectLst/>
              <a:uLnTx/>
              <a:uFillTx/>
              <a:latin typeface="Calibri"/>
              <a:ea typeface="Calibri"/>
              <a:cs typeface="Calibri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300" b="0" i="0" u="none" strike="noStrike" kern="1200" cap="none" spc="0" normalizeH="0" baseline="0" noProof="0">
              <a:ln>
                <a:noFill/>
              </a:ln>
              <a:solidFill>
                <a:srgbClr val="3E4043"/>
              </a:solidFill>
              <a:effectLst/>
              <a:uLnTx/>
              <a:uFillTx/>
              <a:latin typeface="Calibri"/>
              <a:ea typeface="Calibri"/>
              <a:cs typeface="Calibri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300" b="0" i="0" u="none" strike="noStrike" kern="1200" cap="none" spc="0" normalizeH="0" baseline="0" noProof="0">
              <a:ln>
                <a:noFill/>
              </a:ln>
              <a:solidFill>
                <a:srgbClr val="3E4043"/>
              </a:solidFill>
              <a:effectLst/>
              <a:uLnTx/>
              <a:uFillTx/>
              <a:latin typeface="Calibri"/>
              <a:ea typeface="Calibri"/>
              <a:cs typeface="Calibri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300" b="0" i="0" u="none" strike="noStrike" kern="1200" cap="none" spc="0" normalizeH="0" baseline="0" noProof="0">
              <a:ln>
                <a:noFill/>
              </a:ln>
              <a:solidFill>
                <a:srgbClr val="3E4043"/>
              </a:solidFill>
              <a:effectLst/>
              <a:uLnTx/>
              <a:uFillTx/>
              <a:latin typeface="Calibri"/>
              <a:ea typeface="Calibri"/>
              <a:cs typeface="Calibri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300" b="0" i="0" u="none" strike="noStrike" kern="1200" cap="none" spc="0" normalizeH="0" baseline="0" noProof="0">
              <a:ln>
                <a:noFill/>
              </a:ln>
              <a:solidFill>
                <a:srgbClr val="3E4043"/>
              </a:solidFill>
              <a:effectLst/>
              <a:uLnTx/>
              <a:uFillTx/>
              <a:latin typeface="Calibri"/>
              <a:ea typeface="Calibri"/>
              <a:cs typeface="Calibri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300" b="0" i="0" u="none" strike="noStrike" kern="1200" cap="none" spc="0" normalizeH="0" baseline="0" noProof="0">
              <a:ln>
                <a:noFill/>
              </a:ln>
              <a:solidFill>
                <a:srgbClr val="3E4043"/>
              </a:solidFill>
              <a:effectLst/>
              <a:uLnTx/>
              <a:uFillTx/>
              <a:latin typeface="Calibri"/>
              <a:ea typeface="Calibri"/>
              <a:cs typeface="Calibri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300" b="0" i="0" u="none" strike="noStrike" kern="1200" cap="none" spc="0" normalizeH="0" baseline="0" noProof="0">
              <a:ln>
                <a:noFill/>
              </a:ln>
              <a:solidFill>
                <a:srgbClr val="3E4043"/>
              </a:solidFill>
              <a:effectLst/>
              <a:uLnTx/>
              <a:uFillTx/>
              <a:latin typeface="Calibri"/>
              <a:ea typeface="Calibri"/>
              <a:cs typeface="Calibri"/>
            </a:endParaRPr>
          </a:p>
        </p:txBody>
      </p:sp>
      <p:grpSp>
        <p:nvGrpSpPr>
          <p:cNvPr id="6" name="Google Shape;353;g11224a25edd_0_39">
            <a:extLst>
              <a:ext uri="{FF2B5EF4-FFF2-40B4-BE49-F238E27FC236}">
                <a16:creationId xmlns:a16="http://schemas.microsoft.com/office/drawing/2014/main" id="{3FF0BFC9-D886-3E41-B996-768E674A9043}"/>
              </a:ext>
            </a:extLst>
          </p:cNvPr>
          <p:cNvGrpSpPr/>
          <p:nvPr/>
        </p:nvGrpSpPr>
        <p:grpSpPr>
          <a:xfrm>
            <a:off x="6083445" y="1107090"/>
            <a:ext cx="2531874" cy="497425"/>
            <a:chOff x="222015" y="2024750"/>
            <a:chExt cx="2197425" cy="497425"/>
          </a:xfrm>
        </p:grpSpPr>
        <p:sp>
          <p:nvSpPr>
            <p:cNvPr id="7" name="Google Shape;354;g11224a25edd_0_39">
              <a:extLst>
                <a:ext uri="{FF2B5EF4-FFF2-40B4-BE49-F238E27FC236}">
                  <a16:creationId xmlns:a16="http://schemas.microsoft.com/office/drawing/2014/main" id="{833C6361-0EA2-01FF-03DD-3AEABCF1BBCA}"/>
                </a:ext>
              </a:extLst>
            </p:cNvPr>
            <p:cNvSpPr/>
            <p:nvPr/>
          </p:nvSpPr>
          <p:spPr>
            <a:xfrm>
              <a:off x="222015" y="2024750"/>
              <a:ext cx="585300" cy="495300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 w="381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Open Sans ExtraBold"/>
                  <a:ea typeface="Open Sans ExtraBold"/>
                  <a:cs typeface="Open Sans ExtraBold"/>
                </a:rPr>
                <a:t>3</a:t>
              </a:r>
            </a:p>
          </p:txBody>
        </p:sp>
        <p:sp>
          <p:nvSpPr>
            <p:cNvPr id="8" name="Google Shape;355;g11224a25edd_0_39">
              <a:extLst>
                <a:ext uri="{FF2B5EF4-FFF2-40B4-BE49-F238E27FC236}">
                  <a16:creationId xmlns:a16="http://schemas.microsoft.com/office/drawing/2014/main" id="{4FEFA2E4-78C2-C390-80D9-EDAD23B6DB2E}"/>
                </a:ext>
              </a:extLst>
            </p:cNvPr>
            <p:cNvSpPr/>
            <p:nvPr/>
          </p:nvSpPr>
          <p:spPr>
            <a:xfrm flipH="1">
              <a:off x="491773" y="2026884"/>
              <a:ext cx="1927667" cy="495291"/>
            </a:xfrm>
            <a:prstGeom prst="flowChartOnlineStorage">
              <a:avLst/>
            </a:prstGeom>
            <a:solidFill>
              <a:schemeClr val="bg1"/>
            </a:solidFill>
            <a:ln w="381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"/>
                  <a:ea typeface="+mn-ea"/>
                  <a:cs typeface="Arial"/>
                </a:rPr>
                <a:t>Co-design the change 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</p:grpSp>
      <p:sp>
        <p:nvSpPr>
          <p:cNvPr id="9" name="Google Shape;361;g11224a25edd_0_39">
            <a:extLst>
              <a:ext uri="{FF2B5EF4-FFF2-40B4-BE49-F238E27FC236}">
                <a16:creationId xmlns:a16="http://schemas.microsoft.com/office/drawing/2014/main" id="{38E752E0-4424-69A6-13E9-2B1E67BE5103}"/>
              </a:ext>
            </a:extLst>
          </p:cNvPr>
          <p:cNvSpPr txBox="1"/>
          <p:nvPr/>
        </p:nvSpPr>
        <p:spPr>
          <a:xfrm>
            <a:off x="6082651" y="1653347"/>
            <a:ext cx="3111841" cy="1985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300" b="0" i="0" u="none" strike="noStrike" kern="1200" cap="none" spc="0" normalizeH="0" baseline="0" noProof="0">
                <a:ln>
                  <a:noFill/>
                </a:ln>
                <a:solidFill>
                  <a:srgbClr val="3E4043"/>
                </a:solidFill>
                <a:effectLst/>
                <a:uLnTx/>
                <a:uFillTx/>
                <a:latin typeface="Calibri"/>
                <a:ea typeface="Calibri"/>
                <a:cs typeface="Calibri"/>
              </a:rPr>
              <a:t>Identify the systematic causes for issues, creating a shared mental model with stakeholders.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300" b="0" i="0" u="none" strike="noStrike" kern="1200" cap="none" spc="0" normalizeH="0" baseline="0" noProof="0">
              <a:ln>
                <a:noFill/>
              </a:ln>
              <a:solidFill>
                <a:srgbClr val="3E4043"/>
              </a:solidFill>
              <a:effectLst/>
              <a:uLnTx/>
              <a:uFillTx/>
              <a:latin typeface="Calibri"/>
              <a:ea typeface="Calibri"/>
              <a:cs typeface="Calibri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300" b="0" i="0" u="none" strike="noStrike" kern="1200" cap="none" spc="0" normalizeH="0" baseline="0" noProof="0">
              <a:ln>
                <a:noFill/>
              </a:ln>
              <a:solidFill>
                <a:srgbClr val="3E4043"/>
              </a:solidFill>
              <a:effectLst/>
              <a:uLnTx/>
              <a:uFillTx/>
              <a:latin typeface="Calibri"/>
              <a:ea typeface="Calibri"/>
              <a:cs typeface="Calibri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300" b="0" i="0" u="none" strike="noStrike" kern="1200" cap="none" spc="0" normalizeH="0" baseline="0" noProof="0">
              <a:ln>
                <a:noFill/>
              </a:ln>
              <a:solidFill>
                <a:srgbClr val="3E4043"/>
              </a:solidFill>
              <a:effectLst/>
              <a:uLnTx/>
              <a:uFillTx/>
              <a:latin typeface="Calibri"/>
              <a:ea typeface="Calibri"/>
              <a:cs typeface="Calibri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300" b="0" i="0" u="none" strike="noStrike" kern="1200" cap="none" spc="0" normalizeH="0" baseline="0" noProof="0">
              <a:ln>
                <a:noFill/>
              </a:ln>
              <a:solidFill>
                <a:srgbClr val="3E4043"/>
              </a:solidFill>
              <a:effectLst/>
              <a:uLnTx/>
              <a:uFillTx/>
              <a:latin typeface="Calibri"/>
              <a:ea typeface="Calibri"/>
              <a:cs typeface="Calibri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300" b="0" i="0" u="none" strike="noStrike" kern="1200" cap="none" spc="0" normalizeH="0" baseline="0" noProof="0">
              <a:ln>
                <a:noFill/>
              </a:ln>
              <a:solidFill>
                <a:srgbClr val="3E4043"/>
              </a:solidFill>
              <a:effectLst/>
              <a:uLnTx/>
              <a:uFillTx/>
              <a:latin typeface="Calibri"/>
              <a:ea typeface="Calibri"/>
              <a:cs typeface="Calibri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300" b="0" i="0" u="none" strike="noStrike" kern="1200" cap="none" spc="0" normalizeH="0" baseline="0" noProof="0">
              <a:ln>
                <a:noFill/>
              </a:ln>
              <a:solidFill>
                <a:srgbClr val="3E4043"/>
              </a:solidFill>
              <a:effectLst/>
              <a:uLnTx/>
              <a:uFillTx/>
              <a:latin typeface="Calibri"/>
              <a:ea typeface="Calibri"/>
              <a:cs typeface="Calibri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1AEADF-E174-26BB-833D-6DC352BF8024}"/>
              </a:ext>
            </a:extLst>
          </p:cNvPr>
          <p:cNvSpPr txBox="1"/>
          <p:nvPr/>
        </p:nvSpPr>
        <p:spPr>
          <a:xfrm>
            <a:off x="483149" y="2640123"/>
            <a:ext cx="1376314" cy="2923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300" b="1" i="0" u="sng" strike="noStrike" kern="1200" cap="none" spc="0" normalizeH="0" baseline="0" noProof="0">
                <a:ln>
                  <a:noFill/>
                </a:ln>
                <a:solidFill>
                  <a:srgbClr val="3E4043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Change Canvas</a:t>
            </a:r>
            <a:endParaRPr kumimoji="0" lang="en-US" sz="1800" b="1" i="0" u="sng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Arial"/>
            </a:endParaRPr>
          </a:p>
        </p:txBody>
      </p:sp>
      <p:pic>
        <p:nvPicPr>
          <p:cNvPr id="12" name="Picture 11" descr="A diagram of a computer&#10;&#10;AI-generated content may be incorrect.">
            <a:extLst>
              <a:ext uri="{FF2B5EF4-FFF2-40B4-BE49-F238E27FC236}">
                <a16:creationId xmlns:a16="http://schemas.microsoft.com/office/drawing/2014/main" id="{1764EF0F-2AA1-13D7-A532-FAA8B4CA87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1676" y="3022766"/>
            <a:ext cx="2191732" cy="971749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FFE9CF83-ABDF-1047-1406-239FCAA3FCC1}"/>
              </a:ext>
            </a:extLst>
          </p:cNvPr>
          <p:cNvSpPr/>
          <p:nvPr/>
        </p:nvSpPr>
        <p:spPr>
          <a:xfrm>
            <a:off x="3700442" y="3432029"/>
            <a:ext cx="168190" cy="480541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15" name="Arrow: Up 14">
            <a:extLst>
              <a:ext uri="{FF2B5EF4-FFF2-40B4-BE49-F238E27FC236}">
                <a16:creationId xmlns:a16="http://schemas.microsoft.com/office/drawing/2014/main" id="{7894DBE4-4607-FA7A-18CB-7DE2BEA00ADD}"/>
              </a:ext>
            </a:extLst>
          </p:cNvPr>
          <p:cNvSpPr/>
          <p:nvPr/>
        </p:nvSpPr>
        <p:spPr>
          <a:xfrm>
            <a:off x="3714171" y="3964057"/>
            <a:ext cx="168190" cy="343243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8A02F88-359A-79E5-B46B-EF7FEEAE4D9F}"/>
              </a:ext>
            </a:extLst>
          </p:cNvPr>
          <p:cNvSpPr txBox="1"/>
          <p:nvPr/>
        </p:nvSpPr>
        <p:spPr>
          <a:xfrm>
            <a:off x="2915789" y="4449402"/>
            <a:ext cx="2743200" cy="169277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300" b="0" i="0" u="none" strike="noStrike" kern="1200" cap="none" spc="0" normalizeH="0" baseline="0" noProof="0">
                <a:ln>
                  <a:noFill/>
                </a:ln>
                <a:solidFill>
                  <a:srgbClr val="3E4043"/>
                </a:solidFill>
                <a:effectLst/>
                <a:uLnTx/>
                <a:uFillTx/>
                <a:latin typeface="Calibri"/>
                <a:ea typeface="+mn-ea"/>
                <a:cs typeface="Segoe UI"/>
              </a:rPr>
              <a:t>Identify areas of opportunity for AI-powered systematic change: 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alibri"/>
              <a:buChar char="-"/>
              <a:tabLst/>
              <a:defRPr/>
            </a:pPr>
            <a:r>
              <a:rPr kumimoji="0" lang="en-CA" sz="1300" b="0" i="0" u="none" strike="noStrike" kern="1200" cap="none" spc="0" normalizeH="0" baseline="0" noProof="0">
                <a:ln>
                  <a:noFill/>
                </a:ln>
                <a:solidFill>
                  <a:srgbClr val="3E4043"/>
                </a:solidFill>
                <a:effectLst/>
                <a:uLnTx/>
                <a:uFillTx/>
                <a:latin typeface="Calibri"/>
                <a:ea typeface="Calibri"/>
                <a:cs typeface="Segoe UI"/>
              </a:rPr>
              <a:t>Multiple silos and handoffs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alibri"/>
              <a:buChar char="-"/>
              <a:tabLst/>
              <a:defRPr/>
            </a:pPr>
            <a:r>
              <a:rPr kumimoji="0" lang="en-CA" sz="1300" b="0" i="0" u="none" strike="noStrike" kern="1200" cap="none" spc="0" normalizeH="0" baseline="0" noProof="0">
                <a:ln>
                  <a:noFill/>
                </a:ln>
                <a:solidFill>
                  <a:srgbClr val="3E4043"/>
                </a:solidFill>
                <a:effectLst/>
                <a:uLnTx/>
                <a:uFillTx/>
                <a:latin typeface="Calibri"/>
                <a:ea typeface="Calibri"/>
                <a:cs typeface="Segoe UI"/>
              </a:rPr>
              <a:t>High exception rate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alibri"/>
              <a:buChar char="-"/>
              <a:tabLst/>
              <a:defRPr/>
            </a:pPr>
            <a:r>
              <a:rPr kumimoji="0" lang="en-CA" sz="1300" b="0" i="0" u="none" strike="noStrike" kern="1200" cap="none" spc="0" normalizeH="0" baseline="0" noProof="0">
                <a:ln>
                  <a:noFill/>
                </a:ln>
                <a:solidFill>
                  <a:srgbClr val="3E4043"/>
                </a:solidFill>
                <a:effectLst/>
                <a:uLnTx/>
                <a:uFillTx/>
                <a:latin typeface="Calibri"/>
                <a:ea typeface="+mn-ea"/>
                <a:cs typeface="Segoe UI"/>
              </a:rPr>
              <a:t>Toilsome and tiresome work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alibri"/>
              <a:buChar char="-"/>
              <a:tabLst/>
              <a:defRPr/>
            </a:pPr>
            <a:r>
              <a:rPr kumimoji="0" lang="en-CA" sz="1300" b="0" i="0" u="none" strike="noStrike" kern="1200" cap="none" spc="0" normalizeH="0" baseline="0" noProof="0">
                <a:ln>
                  <a:noFill/>
                </a:ln>
                <a:solidFill>
                  <a:srgbClr val="3E4043"/>
                </a:solidFill>
                <a:effectLst/>
                <a:uLnTx/>
                <a:uFillTx/>
                <a:latin typeface="Calibri"/>
                <a:ea typeface="+mn-ea"/>
                <a:cs typeface="Segoe UI"/>
              </a:rPr>
              <a:t>Decisioning delays &amp; bottlenecks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alibri"/>
              <a:buChar char="-"/>
              <a:tabLst/>
              <a:defRPr/>
            </a:pPr>
            <a:r>
              <a:rPr kumimoji="0" lang="en-CA" sz="1300" b="0" i="0" u="none" strike="noStrike" kern="1200" cap="none" spc="0" normalizeH="0" baseline="0" noProof="0">
                <a:ln>
                  <a:noFill/>
                </a:ln>
                <a:solidFill>
                  <a:srgbClr val="3E4043"/>
                </a:solidFill>
                <a:effectLst/>
                <a:uLnTx/>
                <a:uFillTx/>
                <a:latin typeface="Calibri"/>
                <a:ea typeface="+mn-ea"/>
                <a:cs typeface="Segoe UI"/>
              </a:rPr>
              <a:t>Collaborative friction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alibri"/>
              <a:buChar char="-"/>
              <a:tabLst/>
              <a:defRPr/>
            </a:pPr>
            <a:r>
              <a:rPr kumimoji="0" lang="en-CA" sz="1300" b="0" i="0" u="none" strike="noStrike" kern="1200" cap="none" spc="0" normalizeH="0" baseline="0" noProof="0">
                <a:ln>
                  <a:noFill/>
                </a:ln>
                <a:solidFill>
                  <a:srgbClr val="3E4043"/>
                </a:solidFill>
                <a:effectLst/>
                <a:uLnTx/>
                <a:uFillTx/>
                <a:latin typeface="Calibri"/>
                <a:ea typeface="+mn-ea"/>
                <a:cs typeface="Segoe UI"/>
              </a:rPr>
              <a:t>Context fragmentation</a:t>
            </a:r>
            <a:r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</a:rPr>
              <a:t>​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Arial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1C426D6-E008-3481-7B91-5E8D46C06581}"/>
              </a:ext>
            </a:extLst>
          </p:cNvPr>
          <p:cNvSpPr txBox="1"/>
          <p:nvPr/>
        </p:nvSpPr>
        <p:spPr>
          <a:xfrm>
            <a:off x="2970441" y="2642476"/>
            <a:ext cx="2286467" cy="2923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300" b="1" i="0" u="sng" strike="noStrike" kern="1200" cap="none" spc="0" normalizeH="0" baseline="0" noProof="0">
                <a:ln>
                  <a:noFill/>
                </a:ln>
                <a:solidFill>
                  <a:srgbClr val="3E4043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Outcome-to-work Mapping</a:t>
            </a:r>
            <a:endParaRPr kumimoji="0" lang="en-US" sz="1800" b="0" i="0" u="sng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Arial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CCDBA2F-3E47-580D-AC4A-4EBCBCAB0E02}"/>
              </a:ext>
            </a:extLst>
          </p:cNvPr>
          <p:cNvSpPr txBox="1"/>
          <p:nvPr/>
        </p:nvSpPr>
        <p:spPr>
          <a:xfrm>
            <a:off x="5950626" y="4446339"/>
            <a:ext cx="2969910" cy="6924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300" b="0" i="0" u="none" strike="noStrike" kern="1200" cap="none" spc="0" normalizeH="0" baseline="0" noProof="0">
                <a:ln>
                  <a:noFill/>
                </a:ln>
                <a:solidFill>
                  <a:srgbClr val="3E4043"/>
                </a:solidFill>
                <a:effectLst/>
                <a:uLnTx/>
                <a:uFillTx/>
                <a:latin typeface="Calibri"/>
                <a:ea typeface="+mn-ea"/>
                <a:cs typeface="Segoe UI"/>
              </a:rPr>
              <a:t>Partner with change adoptees to ideate, design, prioritize and sequence a backlog of </a:t>
            </a:r>
            <a:r>
              <a:rPr kumimoji="0" lang="en-CA" sz="1300" b="1" i="0" u="none" strike="noStrike" kern="1200" cap="none" spc="0" normalizeH="0" baseline="0" noProof="0">
                <a:ln>
                  <a:noFill/>
                </a:ln>
                <a:solidFill>
                  <a:srgbClr val="3E4043"/>
                </a:solidFill>
                <a:effectLst/>
                <a:uLnTx/>
                <a:uFillTx/>
                <a:latin typeface="Calibri"/>
                <a:ea typeface="+mn-ea"/>
                <a:cs typeface="Segoe UI"/>
              </a:rPr>
              <a:t>Minimum Viable Changes (MVCs).</a:t>
            </a:r>
            <a:endParaRPr kumimoji="0" lang="en-CA" sz="1300" b="1" i="0" u="none" strike="noStrike" kern="1200" cap="none" spc="0" normalizeH="0" baseline="0" noProof="0">
              <a:ln>
                <a:noFill/>
              </a:ln>
              <a:solidFill>
                <a:srgbClr val="3E4043"/>
              </a:solidFill>
              <a:effectLst/>
              <a:uLnTx/>
              <a:uFillTx/>
              <a:latin typeface="Calibri"/>
              <a:ea typeface="Calibri"/>
              <a:cs typeface="Segoe UI"/>
            </a:endParaRPr>
          </a:p>
        </p:txBody>
      </p:sp>
      <p:pic>
        <p:nvPicPr>
          <p:cNvPr id="21" name="Picture 20" descr="A diagram of a diagram&#10;&#10;AI-generated content may be incorrect.">
            <a:extLst>
              <a:ext uri="{FF2B5EF4-FFF2-40B4-BE49-F238E27FC236}">
                <a16:creationId xmlns:a16="http://schemas.microsoft.com/office/drawing/2014/main" id="{867B23C1-E921-D80D-F017-3AD3B4070A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4585" y="2918033"/>
            <a:ext cx="1508995" cy="138995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247F5EE-E5BA-E944-AEDC-45BAE7551434}"/>
              </a:ext>
            </a:extLst>
          </p:cNvPr>
          <p:cNvSpPr txBox="1"/>
          <p:nvPr/>
        </p:nvSpPr>
        <p:spPr>
          <a:xfrm>
            <a:off x="6465945" y="2625745"/>
            <a:ext cx="1630313" cy="2923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300" b="1" i="0" u="sng" strike="noStrike" kern="1200" cap="none" spc="0" normalizeH="0" baseline="0" noProof="0">
                <a:ln>
                  <a:noFill/>
                </a:ln>
                <a:solidFill>
                  <a:srgbClr val="3E4043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Causal Loop Diagram</a:t>
            </a:r>
            <a:endParaRPr kumimoji="0" lang="en-US" sz="1800" b="0" i="0" u="sng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Arial"/>
            </a:endParaRPr>
          </a:p>
        </p:txBody>
      </p:sp>
      <p:pic>
        <p:nvPicPr>
          <p:cNvPr id="25" name="Picture 24" descr="A diagram of a workflow&#10;&#10;AI-generated content may be incorrect.">
            <a:extLst>
              <a:ext uri="{FF2B5EF4-FFF2-40B4-BE49-F238E27FC236}">
                <a16:creationId xmlns:a16="http://schemas.microsoft.com/office/drawing/2014/main" id="{D66CDE4C-7191-EDB6-E754-27AE729D85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10395" y="5223166"/>
            <a:ext cx="2467133" cy="1053497"/>
          </a:xfrm>
          <a:prstGeom prst="rect">
            <a:avLst/>
          </a:prstGeom>
        </p:spPr>
      </p:pic>
      <p:grpSp>
        <p:nvGrpSpPr>
          <p:cNvPr id="29" name="Google Shape;353;g11224a25edd_0_39">
            <a:extLst>
              <a:ext uri="{FF2B5EF4-FFF2-40B4-BE49-F238E27FC236}">
                <a16:creationId xmlns:a16="http://schemas.microsoft.com/office/drawing/2014/main" id="{EE953957-AE7F-1D6E-DBE0-963559665B31}"/>
              </a:ext>
            </a:extLst>
          </p:cNvPr>
          <p:cNvGrpSpPr/>
          <p:nvPr/>
        </p:nvGrpSpPr>
        <p:grpSpPr>
          <a:xfrm>
            <a:off x="9179596" y="1124708"/>
            <a:ext cx="2531874" cy="497425"/>
            <a:chOff x="222015" y="2024750"/>
            <a:chExt cx="2197425" cy="497425"/>
          </a:xfrm>
        </p:grpSpPr>
        <p:sp>
          <p:nvSpPr>
            <p:cNvPr id="30" name="Google Shape;354;g11224a25edd_0_39">
              <a:extLst>
                <a:ext uri="{FF2B5EF4-FFF2-40B4-BE49-F238E27FC236}">
                  <a16:creationId xmlns:a16="http://schemas.microsoft.com/office/drawing/2014/main" id="{C2219F3E-EF93-08C4-EA6F-4202A1757EED}"/>
                </a:ext>
              </a:extLst>
            </p:cNvPr>
            <p:cNvSpPr/>
            <p:nvPr/>
          </p:nvSpPr>
          <p:spPr>
            <a:xfrm>
              <a:off x="222015" y="2024750"/>
              <a:ext cx="585300" cy="495300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 w="381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Open Sans ExtraBold"/>
                  <a:ea typeface="Open Sans ExtraBold"/>
                  <a:cs typeface="Open Sans ExtraBold"/>
                </a:rPr>
                <a:t>4</a:t>
              </a:r>
            </a:p>
          </p:txBody>
        </p:sp>
        <p:sp>
          <p:nvSpPr>
            <p:cNvPr id="31" name="Google Shape;355;g11224a25edd_0_39">
              <a:extLst>
                <a:ext uri="{FF2B5EF4-FFF2-40B4-BE49-F238E27FC236}">
                  <a16:creationId xmlns:a16="http://schemas.microsoft.com/office/drawing/2014/main" id="{33DE985E-0477-BA35-CEC7-5647C79024D0}"/>
                </a:ext>
              </a:extLst>
            </p:cNvPr>
            <p:cNvSpPr/>
            <p:nvPr/>
          </p:nvSpPr>
          <p:spPr>
            <a:xfrm flipH="1">
              <a:off x="491773" y="2026884"/>
              <a:ext cx="1927667" cy="495291"/>
            </a:xfrm>
            <a:prstGeom prst="flowChartOnlineStorage">
              <a:avLst/>
            </a:prstGeom>
            <a:solidFill>
              <a:schemeClr val="bg1"/>
            </a:solidFill>
            <a:ln w="381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"/>
                  <a:ea typeface="+mn-ea"/>
                  <a:cs typeface="Arial"/>
                </a:rPr>
                <a:t>Visualize and co-deliver change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</p:grpSp>
      <p:sp>
        <p:nvSpPr>
          <p:cNvPr id="32" name="Google Shape;361;g11224a25edd_0_39">
            <a:extLst>
              <a:ext uri="{FF2B5EF4-FFF2-40B4-BE49-F238E27FC236}">
                <a16:creationId xmlns:a16="http://schemas.microsoft.com/office/drawing/2014/main" id="{95C39BB2-FE09-29E5-515D-39EC12BBE0DD}"/>
              </a:ext>
            </a:extLst>
          </p:cNvPr>
          <p:cNvSpPr txBox="1"/>
          <p:nvPr/>
        </p:nvSpPr>
        <p:spPr>
          <a:xfrm>
            <a:off x="9176300" y="1653347"/>
            <a:ext cx="3018908" cy="1985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300" b="0" i="0" u="none" strike="noStrike" kern="1200" cap="none" spc="0" normalizeH="0" baseline="0" noProof="0">
                <a:ln>
                  <a:noFill/>
                </a:ln>
                <a:solidFill>
                  <a:srgbClr val="3E4043"/>
                </a:solidFill>
                <a:effectLst/>
                <a:uLnTx/>
                <a:uFillTx/>
                <a:latin typeface="Calibri"/>
                <a:ea typeface="Calibri"/>
                <a:cs typeface="Calibri"/>
              </a:rPr>
              <a:t>Incrementally deliver MVCs in partnership with change agents, visualizing and communicating change progress.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300" b="0" i="0" u="none" strike="noStrike" kern="1200" cap="none" spc="0" normalizeH="0" baseline="0" noProof="0">
              <a:ln>
                <a:noFill/>
              </a:ln>
              <a:solidFill>
                <a:srgbClr val="3E4043"/>
              </a:solidFill>
              <a:effectLst/>
              <a:uLnTx/>
              <a:uFillTx/>
              <a:latin typeface="Calibri"/>
              <a:ea typeface="Calibri"/>
              <a:cs typeface="Calibri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300" b="0" i="0" u="none" strike="noStrike" kern="1200" cap="none" spc="0" normalizeH="0" baseline="0" noProof="0">
              <a:ln>
                <a:noFill/>
              </a:ln>
              <a:solidFill>
                <a:srgbClr val="3E4043"/>
              </a:solidFill>
              <a:effectLst/>
              <a:uLnTx/>
              <a:uFillTx/>
              <a:latin typeface="Calibri"/>
              <a:ea typeface="Calibri"/>
              <a:cs typeface="Calibri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300" b="0" i="0" u="none" strike="noStrike" kern="1200" cap="none" spc="0" normalizeH="0" baseline="0" noProof="0">
              <a:ln>
                <a:noFill/>
              </a:ln>
              <a:solidFill>
                <a:srgbClr val="3E4043"/>
              </a:solidFill>
              <a:effectLst/>
              <a:uLnTx/>
              <a:uFillTx/>
              <a:latin typeface="Calibri"/>
              <a:ea typeface="Calibri"/>
              <a:cs typeface="Calibri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300" b="0" i="0" u="none" strike="noStrike" kern="1200" cap="none" spc="0" normalizeH="0" baseline="0" noProof="0">
              <a:ln>
                <a:noFill/>
              </a:ln>
              <a:solidFill>
                <a:srgbClr val="3E4043"/>
              </a:solidFill>
              <a:effectLst/>
              <a:uLnTx/>
              <a:uFillTx/>
              <a:latin typeface="Calibri"/>
              <a:ea typeface="Calibri"/>
              <a:cs typeface="Calibri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300" b="0" i="0" u="none" strike="noStrike" kern="1200" cap="none" spc="0" normalizeH="0" baseline="0" noProof="0">
              <a:ln>
                <a:noFill/>
              </a:ln>
              <a:solidFill>
                <a:srgbClr val="3E4043"/>
              </a:solidFill>
              <a:effectLst/>
              <a:uLnTx/>
              <a:uFillTx/>
              <a:latin typeface="Calibri"/>
              <a:ea typeface="Calibri"/>
              <a:cs typeface="Calibri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300" b="0" i="0" u="none" strike="noStrike" kern="1200" cap="none" spc="0" normalizeH="0" baseline="0" noProof="0">
              <a:ln>
                <a:noFill/>
              </a:ln>
              <a:solidFill>
                <a:srgbClr val="3E4043"/>
              </a:solidFill>
              <a:effectLst/>
              <a:uLnTx/>
              <a:uFillTx/>
              <a:latin typeface="Calibri"/>
              <a:ea typeface="Calibri"/>
              <a:cs typeface="Calibri"/>
            </a:endParaRPr>
          </a:p>
        </p:txBody>
      </p:sp>
      <p:pic>
        <p:nvPicPr>
          <p:cNvPr id="33" name="Picture 32" descr="A white grid with black text&#10;&#10;AI-generated content may be incorrect.">
            <a:extLst>
              <a:ext uri="{FF2B5EF4-FFF2-40B4-BE49-F238E27FC236}">
                <a16:creationId xmlns:a16="http://schemas.microsoft.com/office/drawing/2014/main" id="{9FDEFBDC-9425-4309-55CC-CD62480283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90975" y="2998231"/>
            <a:ext cx="1832883" cy="1087665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BE0DBF2A-8C83-BA35-3A1F-1D7529C4EF2B}"/>
              </a:ext>
            </a:extLst>
          </p:cNvPr>
          <p:cNvSpPr txBox="1"/>
          <p:nvPr/>
        </p:nvSpPr>
        <p:spPr>
          <a:xfrm>
            <a:off x="9583730" y="2642178"/>
            <a:ext cx="1291087" cy="2923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300" b="1" i="0" u="sng" strike="noStrike" kern="1200" cap="none" spc="0" normalizeH="0" baseline="0" noProof="0">
                <a:ln>
                  <a:noFill/>
                </a:ln>
                <a:solidFill>
                  <a:srgbClr val="3E4043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Change Kanban</a:t>
            </a:r>
            <a:endParaRPr kumimoji="0" lang="en-US" sz="1800" b="1" i="0" u="sng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Arial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2C50BEC-A8C0-C14C-B89C-AB03FCD78459}"/>
              </a:ext>
            </a:extLst>
          </p:cNvPr>
          <p:cNvSpPr txBox="1"/>
          <p:nvPr/>
        </p:nvSpPr>
        <p:spPr>
          <a:xfrm>
            <a:off x="9252625" y="4446338"/>
            <a:ext cx="2752196" cy="169277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300" b="0" i="0" u="none" strike="noStrike" kern="1200" cap="none" spc="0" normalizeH="0" baseline="0" noProof="0">
                <a:ln>
                  <a:noFill/>
                </a:ln>
                <a:solidFill>
                  <a:srgbClr val="3E4043"/>
                </a:solidFill>
                <a:effectLst/>
                <a:uLnTx/>
                <a:uFillTx/>
                <a:latin typeface="Calibri"/>
                <a:ea typeface="+mn-ea"/>
                <a:cs typeface="Segoe UI"/>
              </a:rPr>
              <a:t>Transparently verify and validate the results of change, measuring (at a minimum):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alibri"/>
              <a:buChar char="-"/>
              <a:tabLst/>
              <a:defRPr/>
            </a:pPr>
            <a:r>
              <a:rPr kumimoji="0" lang="en-CA" sz="1300" b="0" i="0" u="none" strike="noStrike" kern="1200" cap="none" spc="0" normalizeH="0" baseline="0" noProof="0">
                <a:ln>
                  <a:noFill/>
                </a:ln>
                <a:solidFill>
                  <a:srgbClr val="3E4043"/>
                </a:solidFill>
                <a:effectLst/>
                <a:uLnTx/>
                <a:uFillTx/>
                <a:latin typeface="Calibri"/>
                <a:ea typeface="Calibri"/>
                <a:cs typeface="Segoe UI"/>
              </a:rPr>
              <a:t>System Effectiveness (Outcomes/Inputs)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alibri"/>
              <a:buChar char="-"/>
              <a:tabLst/>
              <a:defRPr/>
            </a:pPr>
            <a:r>
              <a:rPr kumimoji="0" lang="en-CA" sz="1300" b="0" i="0" u="none" strike="noStrike" kern="1200" cap="none" spc="0" normalizeH="0" baseline="0" noProof="0">
                <a:ln>
                  <a:noFill/>
                </a:ln>
                <a:solidFill>
                  <a:srgbClr val="3E4043"/>
                </a:solidFill>
                <a:effectLst/>
                <a:uLnTx/>
                <a:uFillTx/>
                <a:latin typeface="Calibri"/>
                <a:ea typeface="Calibri"/>
                <a:cs typeface="Segoe UI"/>
              </a:rPr>
              <a:t>Lead time vs. baseline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alibri"/>
              <a:buChar char="-"/>
              <a:tabLst/>
              <a:defRPr/>
            </a:pPr>
            <a:r>
              <a:rPr kumimoji="0" lang="en-CA" sz="1300" b="0" i="0" u="none" strike="noStrike" kern="1200" cap="none" spc="0" normalizeH="0" baseline="0" noProof="0">
                <a:ln>
                  <a:noFill/>
                </a:ln>
                <a:solidFill>
                  <a:srgbClr val="3E4043"/>
                </a:solidFill>
                <a:effectLst/>
                <a:uLnTx/>
                <a:uFillTx/>
                <a:latin typeface="Calibri"/>
                <a:ea typeface="Calibri"/>
                <a:cs typeface="Segoe UI"/>
              </a:rPr>
              <a:t>Throughput vs. baseline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alibri"/>
              <a:buChar char="-"/>
              <a:tabLst/>
              <a:defRPr/>
            </a:pPr>
            <a:r>
              <a:rPr kumimoji="0" lang="en-CA" sz="1300" b="0" i="0" u="none" strike="noStrike" kern="1200" cap="none" spc="0" normalizeH="0" baseline="0" noProof="0">
                <a:ln>
                  <a:noFill/>
                </a:ln>
                <a:solidFill>
                  <a:srgbClr val="3E4043"/>
                </a:solidFill>
                <a:effectLst/>
                <a:uLnTx/>
                <a:uFillTx/>
                <a:latin typeface="Calibri"/>
                <a:ea typeface="Calibri"/>
                <a:cs typeface="Segoe UI"/>
              </a:rPr>
              <a:t>Toil Reduction &amp; change fitness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52A04A5-A41C-92E8-31DE-536AB68A2687}"/>
              </a:ext>
            </a:extLst>
          </p:cNvPr>
          <p:cNvSpPr txBox="1"/>
          <p:nvPr/>
        </p:nvSpPr>
        <p:spPr>
          <a:xfrm>
            <a:off x="827041" y="2195648"/>
            <a:ext cx="4507653" cy="954107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witzer"/>
                <a:ea typeface="STZhongsong" panose="020B0503020204020204" pitchFamily="2" charset="-122"/>
                <a:cs typeface="Helvetica"/>
              </a:rPr>
              <a:t>De-stress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kern="1200">
                <a:solidFill>
                  <a:prstClr val="black"/>
                </a:solidFill>
                <a:latin typeface="Switzer"/>
                <a:ea typeface="STZhongsong" panose="020B0503020204020204" pitchFamily="2" charset="-122"/>
                <a:cs typeface="Helvetica"/>
              </a:rPr>
              <a:t>Introduce simple, put powerful AI enable management practices that </a:t>
            </a:r>
            <a:r>
              <a:rPr lang="en-US" sz="1400" u="sng" kern="1200">
                <a:solidFill>
                  <a:prstClr val="black"/>
                </a:solidFill>
                <a:latin typeface="Switzer"/>
                <a:ea typeface="STZhongsong" panose="020B0503020204020204" pitchFamily="2" charset="-122"/>
                <a:cs typeface="Helvetica"/>
              </a:rPr>
              <a:t>create focus and space</a:t>
            </a:r>
            <a:r>
              <a:rPr lang="en-US" sz="1400" kern="1200">
                <a:solidFill>
                  <a:prstClr val="black"/>
                </a:solidFill>
                <a:latin typeface="Switzer"/>
                <a:ea typeface="STZhongsong" panose="020B0503020204020204" pitchFamily="2" charset="-122"/>
                <a:cs typeface="Helvetica"/>
              </a:rPr>
              <a:t>  necessary for thoughtful introduction of AI</a:t>
            </a:r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23690C76-0813-1FF8-5EED-847EE448C02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b="22213"/>
          <a:stretch/>
        </p:blipFill>
        <p:spPr>
          <a:xfrm>
            <a:off x="286488" y="2295497"/>
            <a:ext cx="414813" cy="400110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F6934EC2-9F44-F858-D2BC-72FBC61E04F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b="21000"/>
          <a:stretch/>
        </p:blipFill>
        <p:spPr>
          <a:xfrm>
            <a:off x="262064" y="3573212"/>
            <a:ext cx="406985" cy="40011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C7EA30B1-DC36-7E41-EF09-76C3C0F158C8}"/>
              </a:ext>
            </a:extLst>
          </p:cNvPr>
          <p:cNvSpPr txBox="1"/>
          <p:nvPr/>
        </p:nvSpPr>
        <p:spPr>
          <a:xfrm>
            <a:off x="862788" y="1066206"/>
            <a:ext cx="4276978" cy="400110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accent2"/>
                </a:solidFill>
                <a:latin typeface="Scotia Headline"/>
              </a:rPr>
              <a:t>Expand the case for </a:t>
            </a:r>
            <a:r>
              <a:rPr lang="en-US" sz="2000" b="1" dirty="0">
                <a:solidFill>
                  <a:schemeClr val="accent2"/>
                </a:solidFill>
                <a:latin typeface="Scotia Headline"/>
              </a:rPr>
              <a:t>change…</a:t>
            </a:r>
            <a:endParaRPr lang="en-US" sz="2000" b="1" dirty="0">
              <a:solidFill>
                <a:schemeClr val="accent2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5A24D56-82CC-C665-E1FB-A3C66A58A9A1}"/>
              </a:ext>
            </a:extLst>
          </p:cNvPr>
          <p:cNvSpPr txBox="1"/>
          <p:nvPr/>
        </p:nvSpPr>
        <p:spPr>
          <a:xfrm>
            <a:off x="5327919" y="980616"/>
            <a:ext cx="6110968" cy="400110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>
            <a:spAutoFit/>
          </a:bodyPr>
          <a:lstStyle/>
          <a:p>
            <a:r>
              <a:rPr lang="en-US" sz="2000">
                <a:solidFill>
                  <a:schemeClr val="accent2"/>
                </a:solidFill>
                <a:latin typeface="Scotia Headline"/>
              </a:rPr>
              <a:t>…by leading </a:t>
            </a:r>
            <a:r>
              <a:rPr lang="en-US" sz="2000" b="1">
                <a:solidFill>
                  <a:schemeClr val="accent2"/>
                </a:solidFill>
                <a:latin typeface="Scotia Headline"/>
              </a:rPr>
              <a:t>value delivery </a:t>
            </a:r>
            <a:r>
              <a:rPr lang="en-US" sz="2000">
                <a:solidFill>
                  <a:schemeClr val="accent2"/>
                </a:solidFill>
                <a:latin typeface="Scotia Headline"/>
              </a:rPr>
              <a:t>through progressive practices</a:t>
            </a:r>
            <a:endParaRPr lang="en-US" sz="2000">
              <a:solidFill>
                <a:schemeClr val="accent2"/>
              </a:solidFill>
            </a:endParaRP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665F905F-A477-E2A3-2A22-193BACFC5C2A}"/>
              </a:ext>
            </a:extLst>
          </p:cNvPr>
          <p:cNvCxnSpPr>
            <a:cxnSpLocks/>
          </p:cNvCxnSpPr>
          <p:nvPr/>
        </p:nvCxnSpPr>
        <p:spPr>
          <a:xfrm flipH="1">
            <a:off x="5391794" y="1266261"/>
            <a:ext cx="42392" cy="5068411"/>
          </a:xfrm>
          <a:prstGeom prst="line">
            <a:avLst/>
          </a:prstGeom>
          <a:ln w="28575">
            <a:solidFill>
              <a:srgbClr val="F56D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E0AB91D5-0801-615A-7E77-3EBB25DDBA8D}"/>
              </a:ext>
            </a:extLst>
          </p:cNvPr>
          <p:cNvSpPr txBox="1"/>
          <p:nvPr/>
        </p:nvSpPr>
        <p:spPr>
          <a:xfrm>
            <a:off x="447993" y="44257"/>
            <a:ext cx="11328484" cy="52322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2800" b="1">
                <a:latin typeface="Switzer"/>
                <a:ea typeface="+mn-lt"/>
                <a:cs typeface="+mn-lt"/>
              </a:rPr>
              <a:t>Incrementally Shift toward an AI enabled Operating Culture</a:t>
            </a:r>
            <a:endParaRPr lang="en-US" sz="2800" b="1">
              <a:latin typeface="Switzer"/>
              <a:ea typeface="Calibri"/>
              <a:cs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AF94AB-F743-E608-2CC8-9FE984901BE8}"/>
              </a:ext>
            </a:extLst>
          </p:cNvPr>
          <p:cNvSpPr txBox="1"/>
          <p:nvPr/>
        </p:nvSpPr>
        <p:spPr>
          <a:xfrm>
            <a:off x="447994" y="481977"/>
            <a:ext cx="1147844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CA">
                <a:latin typeface="Switzer"/>
                <a:ea typeface="+mn-lt"/>
                <a:cs typeface="+mn-lt"/>
              </a:rPr>
              <a:t>Evolve your system of work through achieving tangible business outcomes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DD6A8E84-5F1A-73DB-42FF-4FC2CF6039E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 t="1916" b="12436"/>
          <a:stretch/>
        </p:blipFill>
        <p:spPr>
          <a:xfrm>
            <a:off x="127725" y="5667524"/>
            <a:ext cx="543805" cy="573678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8019CA7E-4174-AFE3-0304-7F2537B415C4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 t="10154" b="19172"/>
          <a:stretch/>
        </p:blipFill>
        <p:spPr>
          <a:xfrm>
            <a:off x="163407" y="4685626"/>
            <a:ext cx="569173" cy="495454"/>
          </a:xfrm>
          <a:prstGeom prst="rect">
            <a:avLst/>
          </a:prstGeom>
        </p:spPr>
      </p:pic>
      <p:pic>
        <p:nvPicPr>
          <p:cNvPr id="1026" name="Picture 2" descr="Credibility Icon Stock Illustrations ...">
            <a:extLst>
              <a:ext uri="{FF2B5EF4-FFF2-40B4-BE49-F238E27FC236}">
                <a16:creationId xmlns:a16="http://schemas.microsoft.com/office/drawing/2014/main" id="{5F779736-2DD6-BE57-2AC5-5E1B7417D4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085" y="1193799"/>
            <a:ext cx="626010" cy="626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Google Shape;380;p5">
            <a:extLst>
              <a:ext uri="{FF2B5EF4-FFF2-40B4-BE49-F238E27FC236}">
                <a16:creationId xmlns:a16="http://schemas.microsoft.com/office/drawing/2014/main" id="{4519AE11-8936-2DB9-E27F-3551EB3C3AE9}"/>
              </a:ext>
            </a:extLst>
          </p:cNvPr>
          <p:cNvPicPr preferRelativeResize="0"/>
          <p:nvPr/>
        </p:nvPicPr>
        <p:blipFill rotWithShape="1">
          <a:blip r:embed="rId12">
            <a:alphaModFix/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8888063" y="2329198"/>
            <a:ext cx="1059898" cy="379257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AC9B3EA-E78D-4CC0-BA55-05DE1218411A}"/>
              </a:ext>
            </a:extLst>
          </p:cNvPr>
          <p:cNvSpPr txBox="1"/>
          <p:nvPr/>
        </p:nvSpPr>
        <p:spPr>
          <a:xfrm>
            <a:off x="8888063" y="2616734"/>
            <a:ext cx="12144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>
                <a:solidFill>
                  <a:prstClr val="black"/>
                </a:solidFill>
                <a:latin typeface="Switzer"/>
                <a:ea typeface="STZhongsong" panose="020B0503020204020204" pitchFamily="2" charset="-122"/>
                <a:cs typeface="Helvetica"/>
              </a:rPr>
              <a:t>Portfolio Flow</a:t>
            </a:r>
            <a:endParaRPr lang="en-CA" sz="1400"/>
          </a:p>
        </p:txBody>
      </p:sp>
      <p:pic>
        <p:nvPicPr>
          <p:cNvPr id="10" name="Picture 2" descr="Scale - Free Tools and utensils icons">
            <a:extLst>
              <a:ext uri="{FF2B5EF4-FFF2-40B4-BE49-F238E27FC236}">
                <a16:creationId xmlns:a16="http://schemas.microsoft.com/office/drawing/2014/main" id="{AF7C5D64-C4CC-2FB0-D26D-353364D151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harpenSoften amount="-50000"/>
                    </a14:imgEffect>
                    <a14:imgEffect>
                      <a14:saturation sat="0"/>
                    </a14:imgEffect>
                    <a14:imgEffect>
                      <a14:brightnessContrast bright="44000" contrast="6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9085" y="2230994"/>
            <a:ext cx="548922" cy="548922"/>
          </a:xfrm>
          <a:prstGeom prst="rect">
            <a:avLst/>
          </a:prstGeom>
          <a:ln w="4096" cap="flat">
            <a:noFill/>
            <a:prstDash val="solid"/>
            <a:miter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03CC67C-C397-CBAC-B4F9-5A4AE20A5417}"/>
              </a:ext>
            </a:extLst>
          </p:cNvPr>
          <p:cNvSpPr txBox="1"/>
          <p:nvPr/>
        </p:nvSpPr>
        <p:spPr>
          <a:xfrm>
            <a:off x="7102350" y="2614824"/>
            <a:ext cx="155208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400">
                <a:solidFill>
                  <a:prstClr val="black"/>
                </a:solidFill>
                <a:latin typeface="Switzer"/>
                <a:ea typeface="STZhongsong" panose="020B0503020204020204" pitchFamily="2" charset="-122"/>
                <a:cs typeface="Helvetica"/>
              </a:defRPr>
            </a:lvl1pPr>
          </a:lstStyle>
          <a:p>
            <a:r>
              <a:rPr lang="en-US"/>
              <a:t>Demand Balancing</a:t>
            </a:r>
            <a:endParaRPr lang="en-CA"/>
          </a:p>
        </p:txBody>
      </p:sp>
      <p:grpSp>
        <p:nvGrpSpPr>
          <p:cNvPr id="1219" name="Group 1218">
            <a:extLst>
              <a:ext uri="{FF2B5EF4-FFF2-40B4-BE49-F238E27FC236}">
                <a16:creationId xmlns:a16="http://schemas.microsoft.com/office/drawing/2014/main" id="{A04FD7E9-9B96-8434-97F9-A3382E760E3B}"/>
              </a:ext>
            </a:extLst>
          </p:cNvPr>
          <p:cNvGrpSpPr/>
          <p:nvPr/>
        </p:nvGrpSpPr>
        <p:grpSpPr>
          <a:xfrm>
            <a:off x="5844423" y="2388535"/>
            <a:ext cx="596204" cy="315195"/>
            <a:chOff x="5721259" y="2303714"/>
            <a:chExt cx="793547" cy="419525"/>
          </a:xfrm>
        </p:grpSpPr>
        <p:pic>
          <p:nvPicPr>
            <p:cNvPr id="1028" name="Picture 4" descr="Artificial intelligence - Free ...">
              <a:extLst>
                <a:ext uri="{FF2B5EF4-FFF2-40B4-BE49-F238E27FC236}">
                  <a16:creationId xmlns:a16="http://schemas.microsoft.com/office/drawing/2014/main" id="{9174E975-83E8-BED3-2B51-B186F377EE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40569" y="2323461"/>
              <a:ext cx="374237" cy="3742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Human Head Icons - Free SVG &amp; PNG Human ...">
              <a:extLst>
                <a:ext uri="{FF2B5EF4-FFF2-40B4-BE49-F238E27FC236}">
                  <a16:creationId xmlns:a16="http://schemas.microsoft.com/office/drawing/2014/main" id="{572E00D2-53BF-E81A-53C2-6AD750CB9E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21259" y="2303714"/>
              <a:ext cx="419525" cy="419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5" name="Google Shape;924;p21">
            <a:extLst>
              <a:ext uri="{FF2B5EF4-FFF2-40B4-BE49-F238E27FC236}">
                <a16:creationId xmlns:a16="http://schemas.microsoft.com/office/drawing/2014/main" id="{4A5C726A-DD7F-ACE9-7BD1-4B51A0E556E0}"/>
              </a:ext>
            </a:extLst>
          </p:cNvPr>
          <p:cNvPicPr preferRelativeResize="0"/>
          <p:nvPr/>
        </p:nvPicPr>
        <p:blipFill rotWithShape="1">
          <a:blip r:embed="rId17">
            <a:alphaModFix/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10593690" y="2303889"/>
            <a:ext cx="536136" cy="489662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403;p5">
            <a:extLst>
              <a:ext uri="{FF2B5EF4-FFF2-40B4-BE49-F238E27FC236}">
                <a16:creationId xmlns:a16="http://schemas.microsoft.com/office/drawing/2014/main" id="{A269E27A-7B45-8FEB-EACD-66DF120326D3}"/>
              </a:ext>
            </a:extLst>
          </p:cNvPr>
          <p:cNvSpPr txBox="1"/>
          <p:nvPr/>
        </p:nvSpPr>
        <p:spPr>
          <a:xfrm>
            <a:off x="10187119" y="2619032"/>
            <a:ext cx="165726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400">
                <a:solidFill>
                  <a:prstClr val="black"/>
                </a:solidFill>
                <a:latin typeface="Switzer"/>
                <a:ea typeface="STZhongsong" panose="020B0503020204020204" pitchFamily="2" charset="-122"/>
                <a:cs typeface="Helvetica"/>
              </a:defRPr>
            </a:lvl1pPr>
          </a:lstStyle>
          <a:p>
            <a:r>
              <a:rPr lang="en-CA">
                <a:sym typeface="Arial"/>
              </a:rPr>
              <a:t>Bottleneck Removal</a:t>
            </a:r>
          </a:p>
        </p:txBody>
      </p:sp>
      <p:grpSp>
        <p:nvGrpSpPr>
          <p:cNvPr id="1058" name="Group 1057">
            <a:extLst>
              <a:ext uri="{FF2B5EF4-FFF2-40B4-BE49-F238E27FC236}">
                <a16:creationId xmlns:a16="http://schemas.microsoft.com/office/drawing/2014/main" id="{7350CB2D-B339-0FB3-4D50-A75334FC0D4D}"/>
              </a:ext>
            </a:extLst>
          </p:cNvPr>
          <p:cNvGrpSpPr/>
          <p:nvPr/>
        </p:nvGrpSpPr>
        <p:grpSpPr>
          <a:xfrm>
            <a:off x="5645135" y="5235858"/>
            <a:ext cx="5961258" cy="937075"/>
            <a:chOff x="5663092" y="3610209"/>
            <a:chExt cx="4830638" cy="787543"/>
          </a:xfrm>
        </p:grpSpPr>
        <p:grpSp>
          <p:nvGrpSpPr>
            <p:cNvPr id="59" name="Google Shape;803;p19">
              <a:extLst>
                <a:ext uri="{FF2B5EF4-FFF2-40B4-BE49-F238E27FC236}">
                  <a16:creationId xmlns:a16="http://schemas.microsoft.com/office/drawing/2014/main" id="{DC593D79-9967-786E-19AE-A3837EC9CC43}"/>
                </a:ext>
              </a:extLst>
            </p:cNvPr>
            <p:cNvGrpSpPr/>
            <p:nvPr/>
          </p:nvGrpSpPr>
          <p:grpSpPr>
            <a:xfrm>
              <a:off x="5686214" y="3610209"/>
              <a:ext cx="4807516" cy="787543"/>
              <a:chOff x="5176058" y="5454770"/>
              <a:chExt cx="2783254" cy="818568"/>
            </a:xfrm>
          </p:grpSpPr>
          <p:sp>
            <p:nvSpPr>
              <p:cNvPr id="1040" name="Google Shape;804;p19">
                <a:extLst>
                  <a:ext uri="{FF2B5EF4-FFF2-40B4-BE49-F238E27FC236}">
                    <a16:creationId xmlns:a16="http://schemas.microsoft.com/office/drawing/2014/main" id="{DE902796-1158-5A22-44A1-AC4EF7F439BF}"/>
                  </a:ext>
                </a:extLst>
              </p:cNvPr>
              <p:cNvSpPr/>
              <p:nvPr/>
            </p:nvSpPr>
            <p:spPr>
              <a:xfrm>
                <a:off x="6664603" y="5676483"/>
                <a:ext cx="1180012" cy="451106"/>
              </a:xfrm>
              <a:prstGeom prst="rect">
                <a:avLst/>
              </a:prstGeom>
              <a:noFill/>
              <a:ln w="25400" cap="flat" cmpd="sng">
                <a:solidFill>
                  <a:schemeClr val="tx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endParaRPr sz="1400">
                  <a:solidFill>
                    <a:prstClr val="black"/>
                  </a:solidFill>
                  <a:latin typeface="Switzer"/>
                  <a:ea typeface="STZhongsong" panose="020B0503020204020204" pitchFamily="2" charset="-122"/>
                  <a:cs typeface="Helvetica"/>
                  <a:sym typeface="Arial"/>
                </a:endParaRPr>
              </a:p>
            </p:txBody>
          </p:sp>
          <p:sp>
            <p:nvSpPr>
              <p:cNvPr id="1041" name="Google Shape;805;p19">
                <a:extLst>
                  <a:ext uri="{FF2B5EF4-FFF2-40B4-BE49-F238E27FC236}">
                    <a16:creationId xmlns:a16="http://schemas.microsoft.com/office/drawing/2014/main" id="{64CDF78E-33BF-220C-501D-277F036B126C}"/>
                  </a:ext>
                </a:extLst>
              </p:cNvPr>
              <p:cNvSpPr/>
              <p:nvPr/>
            </p:nvSpPr>
            <p:spPr>
              <a:xfrm>
                <a:off x="5176058" y="5454770"/>
                <a:ext cx="2783254" cy="818568"/>
              </a:xfrm>
              <a:prstGeom prst="rect">
                <a:avLst/>
              </a:prstGeom>
              <a:noFill/>
              <a:ln w="25400" cap="flat" cmpd="sng">
                <a:solidFill>
                  <a:schemeClr val="tx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endParaRPr sz="1400">
                  <a:solidFill>
                    <a:prstClr val="black"/>
                  </a:solidFill>
                  <a:latin typeface="Switzer"/>
                  <a:ea typeface="STZhongsong" panose="020B0503020204020204" pitchFamily="2" charset="-122"/>
                  <a:cs typeface="Helvetica"/>
                  <a:sym typeface="Arial"/>
                </a:endParaRPr>
              </a:p>
            </p:txBody>
          </p:sp>
          <p:sp>
            <p:nvSpPr>
              <p:cNvPr id="1042" name="Google Shape;806;p19">
                <a:extLst>
                  <a:ext uri="{FF2B5EF4-FFF2-40B4-BE49-F238E27FC236}">
                    <a16:creationId xmlns:a16="http://schemas.microsoft.com/office/drawing/2014/main" id="{62BD1939-894B-C7AF-BC29-937C7461CC39}"/>
                  </a:ext>
                </a:extLst>
              </p:cNvPr>
              <p:cNvSpPr/>
              <p:nvPr/>
            </p:nvSpPr>
            <p:spPr>
              <a:xfrm>
                <a:off x="5850082" y="5544093"/>
                <a:ext cx="2052305" cy="660464"/>
              </a:xfrm>
              <a:prstGeom prst="rect">
                <a:avLst/>
              </a:prstGeom>
              <a:noFill/>
              <a:ln w="25400" cap="flat" cmpd="sng">
                <a:solidFill>
                  <a:schemeClr val="tx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endParaRPr lang="en-CA" sz="1600" i="1"/>
              </a:p>
            </p:txBody>
          </p:sp>
        </p:grpSp>
        <p:grpSp>
          <p:nvGrpSpPr>
            <p:cNvPr id="60" name="Google Shape;808;p19">
              <a:extLst>
                <a:ext uri="{FF2B5EF4-FFF2-40B4-BE49-F238E27FC236}">
                  <a16:creationId xmlns:a16="http://schemas.microsoft.com/office/drawing/2014/main" id="{E47B9921-DB87-2F3E-0ED7-BB157A2CF294}"/>
                </a:ext>
              </a:extLst>
            </p:cNvPr>
            <p:cNvGrpSpPr/>
            <p:nvPr/>
          </p:nvGrpSpPr>
          <p:grpSpPr>
            <a:xfrm>
              <a:off x="9144911" y="3937986"/>
              <a:ext cx="1032052" cy="388078"/>
              <a:chOff x="4425755" y="2439705"/>
              <a:chExt cx="1280782" cy="536881"/>
            </a:xfrm>
          </p:grpSpPr>
          <p:grpSp>
            <p:nvGrpSpPr>
              <p:cNvPr id="1033" name="Google Shape;809;p19">
                <a:extLst>
                  <a:ext uri="{FF2B5EF4-FFF2-40B4-BE49-F238E27FC236}">
                    <a16:creationId xmlns:a16="http://schemas.microsoft.com/office/drawing/2014/main" id="{6F10D3FF-E978-DC97-2A39-004CD58174DD}"/>
                  </a:ext>
                </a:extLst>
              </p:cNvPr>
              <p:cNvGrpSpPr/>
              <p:nvPr/>
            </p:nvGrpSpPr>
            <p:grpSpPr>
              <a:xfrm>
                <a:off x="4425755" y="2439705"/>
                <a:ext cx="1280782" cy="336261"/>
                <a:chOff x="-915520" y="5072765"/>
                <a:chExt cx="2072703" cy="541551"/>
              </a:xfrm>
            </p:grpSpPr>
            <p:sp>
              <p:nvSpPr>
                <p:cNvPr id="1035" name="Google Shape;810;p19">
                  <a:extLst>
                    <a:ext uri="{FF2B5EF4-FFF2-40B4-BE49-F238E27FC236}">
                      <a16:creationId xmlns:a16="http://schemas.microsoft.com/office/drawing/2014/main" id="{381F0413-E6FA-B302-43AC-25159E258A5B}"/>
                    </a:ext>
                  </a:extLst>
                </p:cNvPr>
                <p:cNvSpPr/>
                <p:nvPr/>
              </p:nvSpPr>
              <p:spPr>
                <a:xfrm>
                  <a:off x="-915520" y="5072765"/>
                  <a:ext cx="2072703" cy="541551"/>
                </a:xfrm>
                <a:prstGeom prst="roundRect">
                  <a:avLst>
                    <a:gd name="adj" fmla="val 10984"/>
                  </a:avLst>
                </a:prstGeom>
                <a:solidFill>
                  <a:schemeClr val="lt1"/>
                </a:solidFill>
                <a:ln w="9525" cap="flat" cmpd="sng">
                  <a:solidFill>
                    <a:schemeClr val="tx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0" tIns="0" rIns="0" bIns="45700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200"/>
                    <a:buFont typeface="Arial"/>
                    <a:buNone/>
                  </a:pPr>
                  <a:endParaRPr sz="12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pic>
              <p:nvPicPr>
                <p:cNvPr id="1036" name="Google Shape;811;p19">
                  <a:extLst>
                    <a:ext uri="{FF2B5EF4-FFF2-40B4-BE49-F238E27FC236}">
                      <a16:creationId xmlns:a16="http://schemas.microsoft.com/office/drawing/2014/main" id="{848A4113-768C-EEAE-EAAF-C2428AE16A16}"/>
                    </a:ext>
                  </a:extLst>
                </p:cNvPr>
                <p:cNvPicPr preferRelativeResize="0"/>
                <p:nvPr/>
              </p:nvPicPr>
              <p:blipFill rotWithShape="1">
                <a:blip r:embed="rId18">
                  <a:alphaModFix/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rcRect/>
                <a:stretch/>
              </p:blipFill>
              <p:spPr>
                <a:xfrm>
                  <a:off x="-573538" y="5134890"/>
                  <a:ext cx="370971" cy="42697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037" name="Google Shape;812;p19">
                  <a:extLst>
                    <a:ext uri="{FF2B5EF4-FFF2-40B4-BE49-F238E27FC236}">
                      <a16:creationId xmlns:a16="http://schemas.microsoft.com/office/drawing/2014/main" id="{1A88B986-8635-B0D2-BF84-5EC81493C1FF}"/>
                    </a:ext>
                  </a:extLst>
                </p:cNvPr>
                <p:cNvPicPr preferRelativeResize="0"/>
                <p:nvPr/>
              </p:nvPicPr>
              <p:blipFill rotWithShape="1">
                <a:blip r:embed="rId18">
                  <a:alphaModFix/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rcRect/>
                <a:stretch/>
              </p:blipFill>
              <p:spPr>
                <a:xfrm>
                  <a:off x="259662" y="5134250"/>
                  <a:ext cx="370971" cy="42697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038" name="Google Shape;813;p19">
                  <a:extLst>
                    <a:ext uri="{FF2B5EF4-FFF2-40B4-BE49-F238E27FC236}">
                      <a16:creationId xmlns:a16="http://schemas.microsoft.com/office/drawing/2014/main" id="{862AA2EE-77C7-5085-8AFC-B15BCFC609C2}"/>
                    </a:ext>
                  </a:extLst>
                </p:cNvPr>
                <p:cNvPicPr preferRelativeResize="0"/>
                <p:nvPr/>
              </p:nvPicPr>
              <p:blipFill rotWithShape="1">
                <a:blip r:embed="rId18">
                  <a:alphaModFix/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rcRect/>
                <a:stretch/>
              </p:blipFill>
              <p:spPr>
                <a:xfrm>
                  <a:off x="709371" y="5128243"/>
                  <a:ext cx="370971" cy="42697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039" name="Google Shape;814;p19">
                  <a:extLst>
                    <a:ext uri="{FF2B5EF4-FFF2-40B4-BE49-F238E27FC236}">
                      <a16:creationId xmlns:a16="http://schemas.microsoft.com/office/drawing/2014/main" id="{9F05F1F5-5E36-6239-1151-A23E0FB6FB31}"/>
                    </a:ext>
                  </a:extLst>
                </p:cNvPr>
                <p:cNvPicPr preferRelativeResize="0"/>
                <p:nvPr/>
              </p:nvPicPr>
              <p:blipFill rotWithShape="1">
                <a:blip r:embed="rId18">
                  <a:alphaModFix/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rcRect/>
                <a:stretch/>
              </p:blipFill>
              <p:spPr>
                <a:xfrm>
                  <a:off x="-140747" y="5128806"/>
                  <a:ext cx="370971" cy="42697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sp>
            <p:nvSpPr>
              <p:cNvPr id="1034" name="Google Shape;815;p19">
                <a:extLst>
                  <a:ext uri="{FF2B5EF4-FFF2-40B4-BE49-F238E27FC236}">
                    <a16:creationId xmlns:a16="http://schemas.microsoft.com/office/drawing/2014/main" id="{40F6CF81-9A4F-E2CE-ACB9-B4ECC2B37BEC}"/>
                  </a:ext>
                </a:extLst>
              </p:cNvPr>
              <p:cNvSpPr/>
              <p:nvPr/>
            </p:nvSpPr>
            <p:spPr>
              <a:xfrm>
                <a:off x="4640527" y="2714976"/>
                <a:ext cx="188444" cy="2616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50"/>
                  <a:buFont typeface="Arial"/>
                  <a:buNone/>
                </a:pPr>
                <a:endParaRPr sz="105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1" name="Google Shape;816;p19">
              <a:extLst>
                <a:ext uri="{FF2B5EF4-FFF2-40B4-BE49-F238E27FC236}">
                  <a16:creationId xmlns:a16="http://schemas.microsoft.com/office/drawing/2014/main" id="{DAED4796-4088-BA61-F0BA-6B35A6AC64A6}"/>
                </a:ext>
              </a:extLst>
            </p:cNvPr>
            <p:cNvGrpSpPr/>
            <p:nvPr/>
          </p:nvGrpSpPr>
          <p:grpSpPr>
            <a:xfrm>
              <a:off x="7651097" y="3818450"/>
              <a:ext cx="463257" cy="404056"/>
              <a:chOff x="109422" y="979105"/>
              <a:chExt cx="3087229" cy="2680496"/>
            </a:xfrm>
          </p:grpSpPr>
          <p:sp>
            <p:nvSpPr>
              <p:cNvPr id="1024" name="Google Shape;817;p19">
                <a:extLst>
                  <a:ext uri="{FF2B5EF4-FFF2-40B4-BE49-F238E27FC236}">
                    <a16:creationId xmlns:a16="http://schemas.microsoft.com/office/drawing/2014/main" id="{EF53B5F0-F812-5784-DF30-CBE0EA2BCA16}"/>
                  </a:ext>
                </a:extLst>
              </p:cNvPr>
              <p:cNvSpPr/>
              <p:nvPr/>
            </p:nvSpPr>
            <p:spPr>
              <a:xfrm>
                <a:off x="109422" y="979105"/>
                <a:ext cx="3087229" cy="2680496"/>
              </a:xfrm>
              <a:prstGeom prst="ellipse">
                <a:avLst/>
              </a:prstGeom>
              <a:solidFill>
                <a:srgbClr val="F2F2F2"/>
              </a:solidFill>
              <a:ln w="9525" cap="flat" cmpd="sng">
                <a:solidFill>
                  <a:schemeClr val="dk1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endParaRPr sz="1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5" name="Google Shape;818;p19">
                <a:extLst>
                  <a:ext uri="{FF2B5EF4-FFF2-40B4-BE49-F238E27FC236}">
                    <a16:creationId xmlns:a16="http://schemas.microsoft.com/office/drawing/2014/main" id="{1ED5BAD7-B0AE-DA57-BF8B-F30B57C7DE33}"/>
                  </a:ext>
                </a:extLst>
              </p:cNvPr>
              <p:cNvSpPr/>
              <p:nvPr/>
            </p:nvSpPr>
            <p:spPr>
              <a:xfrm>
                <a:off x="268076" y="1805480"/>
                <a:ext cx="1061883" cy="614322"/>
              </a:xfrm>
              <a:prstGeom prst="roundRect">
                <a:avLst>
                  <a:gd name="adj" fmla="val 16667"/>
                </a:avLst>
              </a:prstGeom>
              <a:solidFill>
                <a:srgbClr val="FFFFFF"/>
              </a:solidFill>
              <a:ln w="9525" cap="flat" cmpd="sng">
                <a:solidFill>
                  <a:schemeClr val="tx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endParaRPr sz="1600" u="none" strike="noStrike" cap="none">
                  <a:solidFill>
                    <a:srgbClr val="000000"/>
                  </a:solidFill>
                  <a:latin typeface="Calibri" panose="020F0502020204030204" pitchFamily="34" charset="0"/>
                  <a:ea typeface="Twentieth Century"/>
                  <a:cs typeface="Calibri" panose="020F0502020204030204" pitchFamily="34" charset="0"/>
                  <a:sym typeface="Twentieth Century"/>
                </a:endParaRPr>
              </a:p>
            </p:txBody>
          </p:sp>
          <p:sp>
            <p:nvSpPr>
              <p:cNvPr id="1027" name="Google Shape;819;p19">
                <a:extLst>
                  <a:ext uri="{FF2B5EF4-FFF2-40B4-BE49-F238E27FC236}">
                    <a16:creationId xmlns:a16="http://schemas.microsoft.com/office/drawing/2014/main" id="{990415E5-983A-5587-BB67-986F177CEAC5}"/>
                  </a:ext>
                </a:extLst>
              </p:cNvPr>
              <p:cNvSpPr/>
              <p:nvPr/>
            </p:nvSpPr>
            <p:spPr>
              <a:xfrm rot="16200000" flipH="1">
                <a:off x="540735" y="1921986"/>
                <a:ext cx="1216171" cy="949234"/>
              </a:xfrm>
              <a:prstGeom prst="arc">
                <a:avLst>
                  <a:gd name="adj1" fmla="val 16200000"/>
                  <a:gd name="adj2" fmla="val 1629459"/>
                </a:avLst>
              </a:prstGeom>
              <a:noFill/>
              <a:ln w="3175" cap="flat" cmpd="sng">
                <a:solidFill>
                  <a:schemeClr val="dk1"/>
                </a:solidFill>
                <a:prstDash val="dash"/>
                <a:round/>
                <a:headEnd type="none" w="sm" len="sm"/>
                <a:tailEnd type="triangle" w="med" len="med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endParaRPr sz="1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9" name="Google Shape;820;p19">
                <a:extLst>
                  <a:ext uri="{FF2B5EF4-FFF2-40B4-BE49-F238E27FC236}">
                    <a16:creationId xmlns:a16="http://schemas.microsoft.com/office/drawing/2014/main" id="{270F3989-D0BB-1FFA-5B6C-DD3456384173}"/>
                  </a:ext>
                </a:extLst>
              </p:cNvPr>
              <p:cNvSpPr/>
              <p:nvPr/>
            </p:nvSpPr>
            <p:spPr>
              <a:xfrm>
                <a:off x="1298319" y="2709509"/>
                <a:ext cx="1061883" cy="614322"/>
              </a:xfrm>
              <a:prstGeom prst="roundRect">
                <a:avLst>
                  <a:gd name="adj" fmla="val 16667"/>
                </a:avLst>
              </a:prstGeom>
              <a:solidFill>
                <a:srgbClr val="FFFFFF"/>
              </a:solidFill>
              <a:ln w="9525" cap="flat" cmpd="sng">
                <a:solidFill>
                  <a:schemeClr val="tx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endParaRPr sz="1600" u="none" strike="noStrike" cap="none">
                  <a:solidFill>
                    <a:srgbClr val="000000"/>
                  </a:solidFill>
                  <a:latin typeface="Calibri" panose="020F0502020204030204" pitchFamily="34" charset="0"/>
                  <a:ea typeface="Twentieth Century"/>
                  <a:cs typeface="Calibri" panose="020F0502020204030204" pitchFamily="34" charset="0"/>
                  <a:sym typeface="Twentieth Century"/>
                </a:endParaRPr>
              </a:p>
            </p:txBody>
          </p:sp>
          <p:sp>
            <p:nvSpPr>
              <p:cNvPr id="1031" name="Google Shape;821;p19">
                <a:extLst>
                  <a:ext uri="{FF2B5EF4-FFF2-40B4-BE49-F238E27FC236}">
                    <a16:creationId xmlns:a16="http://schemas.microsoft.com/office/drawing/2014/main" id="{B150944B-D8D9-DE3B-2EC3-F9FF55E0F379}"/>
                  </a:ext>
                </a:extLst>
              </p:cNvPr>
              <p:cNvSpPr/>
              <p:nvPr/>
            </p:nvSpPr>
            <p:spPr>
              <a:xfrm>
                <a:off x="2042700" y="1805480"/>
                <a:ext cx="1061883" cy="614322"/>
              </a:xfrm>
              <a:prstGeom prst="roundRect">
                <a:avLst>
                  <a:gd name="adj" fmla="val 16667"/>
                </a:avLst>
              </a:prstGeom>
              <a:solidFill>
                <a:srgbClr val="FFFFFF"/>
              </a:solidFill>
              <a:ln w="9525" cap="flat" cmpd="sng">
                <a:solidFill>
                  <a:schemeClr val="tx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endParaRPr sz="1600" u="none" strike="noStrike" cap="none">
                  <a:solidFill>
                    <a:srgbClr val="000000"/>
                  </a:solidFill>
                  <a:latin typeface="Calibri" panose="020F0502020204030204" pitchFamily="34" charset="0"/>
                  <a:ea typeface="Twentieth Century"/>
                  <a:cs typeface="Calibri" panose="020F0502020204030204" pitchFamily="34" charset="0"/>
                  <a:sym typeface="Twentieth Century"/>
                </a:endParaRPr>
              </a:p>
            </p:txBody>
          </p:sp>
          <p:cxnSp>
            <p:nvCxnSpPr>
              <p:cNvPr id="1032" name="Google Shape;822;p19">
                <a:extLst>
                  <a:ext uri="{FF2B5EF4-FFF2-40B4-BE49-F238E27FC236}">
                    <a16:creationId xmlns:a16="http://schemas.microsoft.com/office/drawing/2014/main" id="{EBCEE878-BDCE-B734-276F-FFC1D046FFC5}"/>
                  </a:ext>
                </a:extLst>
              </p:cNvPr>
              <p:cNvCxnSpPr>
                <a:cxnSpLocks/>
                <a:endCxn id="1031" idx="1"/>
              </p:cNvCxnSpPr>
              <p:nvPr/>
            </p:nvCxnSpPr>
            <p:spPr>
              <a:xfrm>
                <a:off x="1325714" y="2109889"/>
                <a:ext cx="716985" cy="2749"/>
              </a:xfrm>
              <a:prstGeom prst="straightConnector1">
                <a:avLst/>
              </a:prstGeom>
              <a:noFill/>
              <a:ln w="3175" cap="flat" cmpd="sng">
                <a:solidFill>
                  <a:schemeClr val="dk1"/>
                </a:solidFill>
                <a:prstDash val="dash"/>
                <a:round/>
                <a:headEnd type="none" w="sm" len="sm"/>
                <a:tailEnd type="triangle" w="med" len="med"/>
              </a:ln>
            </p:spPr>
          </p:cxnSp>
        </p:grpSp>
        <p:pic>
          <p:nvPicPr>
            <p:cNvPr id="62" name="Google Shape;823;p19">
              <a:extLst>
                <a:ext uri="{FF2B5EF4-FFF2-40B4-BE49-F238E27FC236}">
                  <a16:creationId xmlns:a16="http://schemas.microsoft.com/office/drawing/2014/main" id="{52FEE1C1-0A19-DD92-F204-9A8C3F8BA6CD}"/>
                </a:ext>
              </a:extLst>
            </p:cNvPr>
            <p:cNvPicPr preferRelativeResize="0"/>
            <p:nvPr/>
          </p:nvPicPr>
          <p:blipFill rotWithShape="1">
            <a:blip r:embed="rId19">
              <a:alphaModFix/>
            </a:blip>
            <a:srcRect/>
            <a:stretch/>
          </p:blipFill>
          <p:spPr>
            <a:xfrm>
              <a:off x="6346962" y="3689284"/>
              <a:ext cx="305649" cy="36898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48" name="Group 1047">
              <a:extLst>
                <a:ext uri="{FF2B5EF4-FFF2-40B4-BE49-F238E27FC236}">
                  <a16:creationId xmlns:a16="http://schemas.microsoft.com/office/drawing/2014/main" id="{CE7BF368-B92A-222D-FD3B-8009C030B5F9}"/>
                </a:ext>
              </a:extLst>
            </p:cNvPr>
            <p:cNvGrpSpPr/>
            <p:nvPr/>
          </p:nvGrpSpPr>
          <p:grpSpPr>
            <a:xfrm>
              <a:off x="6874978" y="3731947"/>
              <a:ext cx="305649" cy="195404"/>
              <a:chOff x="7722202" y="5347817"/>
              <a:chExt cx="785984" cy="435587"/>
            </a:xfrm>
          </p:grpSpPr>
          <p:pic>
            <p:nvPicPr>
              <p:cNvPr id="1046" name="Picture 4" descr="Artificial intelligence - Free ...">
                <a:extLst>
                  <a:ext uri="{FF2B5EF4-FFF2-40B4-BE49-F238E27FC236}">
                    <a16:creationId xmlns:a16="http://schemas.microsoft.com/office/drawing/2014/main" id="{DD292087-ACA8-2D94-B70C-3EE224E9C9B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119619" y="5370634"/>
                <a:ext cx="388567" cy="3885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47" name="Picture 6" descr="Human Head Icons - Free SVG &amp; PNG Human ...">
                <a:extLst>
                  <a:ext uri="{FF2B5EF4-FFF2-40B4-BE49-F238E27FC236}">
                    <a16:creationId xmlns:a16="http://schemas.microsoft.com/office/drawing/2014/main" id="{A98AE968-84F0-85A0-5BB9-EEDB0B41104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22202" y="5347817"/>
                <a:ext cx="435586" cy="4355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049" name="Group 1048">
              <a:extLst>
                <a:ext uri="{FF2B5EF4-FFF2-40B4-BE49-F238E27FC236}">
                  <a16:creationId xmlns:a16="http://schemas.microsoft.com/office/drawing/2014/main" id="{081BB186-8C8C-6038-1BBD-DABF742C87E2}"/>
                </a:ext>
              </a:extLst>
            </p:cNvPr>
            <p:cNvGrpSpPr/>
            <p:nvPr/>
          </p:nvGrpSpPr>
          <p:grpSpPr>
            <a:xfrm>
              <a:off x="5745384" y="3651871"/>
              <a:ext cx="305649" cy="195404"/>
              <a:chOff x="8672527" y="5334152"/>
              <a:chExt cx="785984" cy="435587"/>
            </a:xfrm>
          </p:grpSpPr>
          <p:pic>
            <p:nvPicPr>
              <p:cNvPr id="1050" name="Picture 4" descr="Artificial intelligence - Free ...">
                <a:extLst>
                  <a:ext uri="{FF2B5EF4-FFF2-40B4-BE49-F238E27FC236}">
                    <a16:creationId xmlns:a16="http://schemas.microsoft.com/office/drawing/2014/main" id="{3E59DD20-7EE4-4BDC-A70B-9689A5F30AA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9945" y="5356969"/>
                <a:ext cx="388566" cy="38856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51" name="Picture 6" descr="Human Head Icons - Free SVG &amp; PNG Human ...">
                <a:extLst>
                  <a:ext uri="{FF2B5EF4-FFF2-40B4-BE49-F238E27FC236}">
                    <a16:creationId xmlns:a16="http://schemas.microsoft.com/office/drawing/2014/main" id="{1014FD65-585D-F334-DD98-819AED83854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672527" y="5334152"/>
                <a:ext cx="435587" cy="4355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053" name="TextBox 1052">
              <a:extLst>
                <a:ext uri="{FF2B5EF4-FFF2-40B4-BE49-F238E27FC236}">
                  <a16:creationId xmlns:a16="http://schemas.microsoft.com/office/drawing/2014/main" id="{E0032D5D-0118-C5B6-758A-C8CA8EF6280E}"/>
                </a:ext>
              </a:extLst>
            </p:cNvPr>
            <p:cNvSpPr txBox="1"/>
            <p:nvPr/>
          </p:nvSpPr>
          <p:spPr>
            <a:xfrm>
              <a:off x="5663092" y="3817637"/>
              <a:ext cx="892525" cy="4655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CA" sz="1600">
                  <a:solidFill>
                    <a:prstClr val="black"/>
                  </a:solidFill>
                  <a:latin typeface="Switzer"/>
                  <a:ea typeface="STZhongsong" panose="020B0503020204020204" pitchFamily="2" charset="-122"/>
                  <a:cs typeface="Helvetica"/>
                  <a:sym typeface="Arial"/>
                </a:rPr>
                <a:t>Strategy</a:t>
              </a:r>
            </a:p>
            <a:p>
              <a:r>
                <a:rPr lang="en-CA" sz="1400" i="1">
                  <a:solidFill>
                    <a:prstClr val="black"/>
                  </a:solidFill>
                  <a:latin typeface="Switzer"/>
                  <a:ea typeface="STZhongsong" panose="020B0503020204020204" pitchFamily="2" charset="-122"/>
                  <a:cs typeface="Helvetica"/>
                  <a:sym typeface="Arial"/>
                </a:rPr>
                <a:t>(org)</a:t>
              </a:r>
              <a:endParaRPr lang="en-CA" sz="1600" i="1"/>
            </a:p>
          </p:txBody>
        </p:sp>
        <p:sp>
          <p:nvSpPr>
            <p:cNvPr id="1055" name="TextBox 1054">
              <a:extLst>
                <a:ext uri="{FF2B5EF4-FFF2-40B4-BE49-F238E27FC236}">
                  <a16:creationId xmlns:a16="http://schemas.microsoft.com/office/drawing/2014/main" id="{70050A4D-C088-A9AB-5CE5-59D74B08DDEF}"/>
                </a:ext>
              </a:extLst>
            </p:cNvPr>
            <p:cNvSpPr txBox="1"/>
            <p:nvPr/>
          </p:nvSpPr>
          <p:spPr>
            <a:xfrm>
              <a:off x="6827877" y="3895850"/>
              <a:ext cx="823220" cy="4397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CA" sz="1400">
                  <a:solidFill>
                    <a:prstClr val="black"/>
                  </a:solidFill>
                  <a:latin typeface="Switzer"/>
                  <a:ea typeface="STZhongsong" panose="020B0503020204020204" pitchFamily="2" charset="-122"/>
                  <a:cs typeface="Helvetica"/>
                  <a:sym typeface="Arial"/>
                </a:rPr>
                <a:t>Outcomes</a:t>
              </a:r>
            </a:p>
            <a:p>
              <a:pPr>
                <a:buClr>
                  <a:srgbClr val="000000"/>
                </a:buClr>
                <a:buSzPts val="1200"/>
              </a:pPr>
              <a:r>
                <a:rPr lang="en-CA" sz="1400" i="1">
                  <a:solidFill>
                    <a:prstClr val="black"/>
                  </a:solidFill>
                  <a:latin typeface="Switzer"/>
                  <a:ea typeface="STZhongsong" panose="020B0503020204020204" pitchFamily="2" charset="-122"/>
                  <a:cs typeface="Helvetica"/>
                  <a:sym typeface="Arial"/>
                </a:rPr>
                <a:t>(portfolio)</a:t>
              </a:r>
              <a:endParaRPr lang="en-CA" sz="1600" i="1"/>
            </a:p>
          </p:txBody>
        </p:sp>
        <p:sp>
          <p:nvSpPr>
            <p:cNvPr id="1057" name="TextBox 1056">
              <a:extLst>
                <a:ext uri="{FF2B5EF4-FFF2-40B4-BE49-F238E27FC236}">
                  <a16:creationId xmlns:a16="http://schemas.microsoft.com/office/drawing/2014/main" id="{D567E899-69AF-3DD9-FD48-7334FD6B1044}"/>
                </a:ext>
              </a:extLst>
            </p:cNvPr>
            <p:cNvSpPr txBox="1"/>
            <p:nvPr/>
          </p:nvSpPr>
          <p:spPr>
            <a:xfrm>
              <a:off x="8285513" y="3841340"/>
              <a:ext cx="823219" cy="4397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CA" sz="1400">
                  <a:solidFill>
                    <a:prstClr val="black"/>
                  </a:solidFill>
                  <a:latin typeface="Switzer"/>
                  <a:ea typeface="STZhongsong" panose="020B0503020204020204" pitchFamily="2" charset="-122"/>
                  <a:cs typeface="Helvetica"/>
                  <a:sym typeface="Arial"/>
                </a:rPr>
                <a:t>Delivery</a:t>
              </a: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CA" sz="1400" i="1">
                  <a:solidFill>
                    <a:prstClr val="black"/>
                  </a:solidFill>
                  <a:latin typeface="Switzer"/>
                  <a:ea typeface="STZhongsong" panose="020B0503020204020204" pitchFamily="2" charset="-122"/>
                  <a:cs typeface="Helvetica"/>
                  <a:sym typeface="Arial"/>
                </a:rPr>
                <a:t>(Team)</a:t>
              </a:r>
            </a:p>
          </p:txBody>
        </p:sp>
      </p:grpSp>
      <p:sp>
        <p:nvSpPr>
          <p:cNvPr id="1060" name="TextBox 1059">
            <a:extLst>
              <a:ext uri="{FF2B5EF4-FFF2-40B4-BE49-F238E27FC236}">
                <a16:creationId xmlns:a16="http://schemas.microsoft.com/office/drawing/2014/main" id="{B27E9830-B62E-1403-969F-C6F3ECD61534}"/>
              </a:ext>
            </a:extLst>
          </p:cNvPr>
          <p:cNvSpPr txBox="1"/>
          <p:nvPr/>
        </p:nvSpPr>
        <p:spPr>
          <a:xfrm>
            <a:off x="5460434" y="2796867"/>
            <a:ext cx="647546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/>
              <a:t>Coach </a:t>
            </a:r>
            <a:r>
              <a:rPr lang="en-US" sz="1200" i="1"/>
              <a:t>Value Delivery Human AI pairs to </a:t>
            </a:r>
            <a:r>
              <a:rPr lang="en-US" sz="1200"/>
              <a:t>use portfolio level prioritization, flow, and cadences to </a:t>
            </a:r>
            <a:r>
              <a:rPr lang="en-CA" sz="1200"/>
              <a:t>achieve</a:t>
            </a:r>
            <a:r>
              <a:rPr lang="en-US" sz="1200"/>
              <a:t> </a:t>
            </a:r>
            <a:r>
              <a:rPr lang="en-US" sz="1200" u="sng"/>
              <a:t>transparency, collaboration and control</a:t>
            </a:r>
            <a:endParaRPr lang="en-CA" sz="1200" u="sng"/>
          </a:p>
        </p:txBody>
      </p:sp>
      <p:sp>
        <p:nvSpPr>
          <p:cNvPr id="1061" name="TextBox 1060">
            <a:extLst>
              <a:ext uri="{FF2B5EF4-FFF2-40B4-BE49-F238E27FC236}">
                <a16:creationId xmlns:a16="http://schemas.microsoft.com/office/drawing/2014/main" id="{60185553-4E22-8662-0C0D-8166E8A36D7B}"/>
              </a:ext>
            </a:extLst>
          </p:cNvPr>
          <p:cNvSpPr txBox="1"/>
          <p:nvPr/>
        </p:nvSpPr>
        <p:spPr>
          <a:xfrm>
            <a:off x="5460434" y="2624749"/>
            <a:ext cx="163269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400">
                <a:solidFill>
                  <a:prstClr val="black"/>
                </a:solidFill>
                <a:latin typeface="Switzer"/>
                <a:ea typeface="STZhongsong" panose="020B0503020204020204" pitchFamily="2" charset="-122"/>
                <a:cs typeface="Helvetica"/>
              </a:defRPr>
            </a:lvl1pPr>
          </a:lstStyle>
          <a:p>
            <a:r>
              <a:rPr lang="en-US"/>
              <a:t>Value Delivery Pair</a:t>
            </a:r>
            <a:endParaRPr lang="en-CA"/>
          </a:p>
        </p:txBody>
      </p:sp>
      <p:sp>
        <p:nvSpPr>
          <p:cNvPr id="1063" name="TextBox 1062">
            <a:extLst>
              <a:ext uri="{FF2B5EF4-FFF2-40B4-BE49-F238E27FC236}">
                <a16:creationId xmlns:a16="http://schemas.microsoft.com/office/drawing/2014/main" id="{BA7D2699-9863-58D3-3E3C-17A4FB42F2AE}"/>
              </a:ext>
            </a:extLst>
          </p:cNvPr>
          <p:cNvSpPr txBox="1"/>
          <p:nvPr/>
        </p:nvSpPr>
        <p:spPr>
          <a:xfrm>
            <a:off x="862788" y="1129630"/>
            <a:ext cx="4465131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witzer"/>
                <a:ea typeface="STZhongsong" panose="020B0503020204020204" pitchFamily="2" charset="-122"/>
                <a:cs typeface="Helvetica"/>
              </a:rPr>
              <a:t>Credibility</a:t>
            </a:r>
          </a:p>
          <a:p>
            <a:r>
              <a:rPr lang="en-CA" sz="1400" dirty="0">
                <a:solidFill>
                  <a:schemeClr val="tx1"/>
                </a:solidFill>
                <a:latin typeface="Switzer"/>
                <a:ea typeface="STZhongsong" panose="020B0503020204020204" pitchFamily="2" charset="-122"/>
                <a:cs typeface="Calibri"/>
              </a:rPr>
              <a:t>Establish trust, understand the context, and prove our capability to use</a:t>
            </a:r>
            <a:r>
              <a:rPr lang="en-CA" sz="1400" dirty="0">
                <a:latin typeface="Switzer"/>
                <a:ea typeface="STZhongsong" panose="020B0503020204020204" pitchFamily="2" charset="-122"/>
                <a:cs typeface="Calibri"/>
              </a:rPr>
              <a:t> </a:t>
            </a:r>
            <a:r>
              <a:rPr lang="en-CA" sz="1400" u="sng" dirty="0">
                <a:solidFill>
                  <a:schemeClr val="tx1"/>
                </a:solidFill>
                <a:latin typeface="Switzer"/>
                <a:ea typeface="STZhongsong" panose="020B0503020204020204" pitchFamily="2" charset="-122"/>
                <a:cs typeface="Calibri"/>
              </a:rPr>
              <a:t>Gen AI to deliver better outcomes </a:t>
            </a:r>
            <a:endParaRPr lang="en-US" sz="1400" b="1" dirty="0">
              <a:solidFill>
                <a:prstClr val="black"/>
              </a:solidFill>
              <a:latin typeface="Switzer"/>
              <a:ea typeface="STZhongsong" panose="020B0503020204020204" pitchFamily="2" charset="-122"/>
              <a:cs typeface="Helvetica"/>
            </a:endParaRPr>
          </a:p>
        </p:txBody>
      </p:sp>
      <p:sp>
        <p:nvSpPr>
          <p:cNvPr id="1065" name="TextBox 1064">
            <a:extLst>
              <a:ext uri="{FF2B5EF4-FFF2-40B4-BE49-F238E27FC236}">
                <a16:creationId xmlns:a16="http://schemas.microsoft.com/office/drawing/2014/main" id="{FB1C5A97-A0A6-442B-C43C-6364F885C4B7}"/>
              </a:ext>
            </a:extLst>
          </p:cNvPr>
          <p:cNvSpPr txBox="1"/>
          <p:nvPr/>
        </p:nvSpPr>
        <p:spPr>
          <a:xfrm>
            <a:off x="810823" y="5596008"/>
            <a:ext cx="427661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witzer"/>
                <a:ea typeface="STZhongsong" panose="020B0503020204020204" pitchFamily="2" charset="-122"/>
                <a:cs typeface="Helvetica"/>
                <a:sym typeface="Wingdings" pitchFamily="2" charset="2"/>
              </a:rPr>
              <a:t>Enable</a:t>
            </a:r>
          </a:p>
          <a:p>
            <a:pPr lvl="0">
              <a:defRPr/>
            </a:pPr>
            <a:r>
              <a:rPr lang="en-US" sz="1400" kern="1200">
                <a:solidFill>
                  <a:prstClr val="black"/>
                </a:solidFill>
                <a:latin typeface="Switzer"/>
                <a:ea typeface="STZhongsong" panose="020B0503020204020204" pitchFamily="2" charset="-122"/>
                <a:cs typeface="Helvetica"/>
                <a:sym typeface="Wingdings" pitchFamily="2" charset="2"/>
              </a:rPr>
              <a:t>Transparency, teamwork and feedback </a:t>
            </a:r>
            <a:r>
              <a:rPr lang="en-US" sz="1400">
                <a:solidFill>
                  <a:prstClr val="black"/>
                </a:solidFill>
                <a:latin typeface="Switzer"/>
                <a:ea typeface="STZhongsong" panose="020B0503020204020204" pitchFamily="2" charset="-122"/>
                <a:cs typeface="Helvetica"/>
                <a:sym typeface="Wingdings" pitchFamily="2" charset="2"/>
              </a:rPr>
              <a:t>through AI enables an i</a:t>
            </a:r>
            <a:r>
              <a:rPr lang="en-US" sz="1400" kern="1200">
                <a:solidFill>
                  <a:prstClr val="black"/>
                </a:solidFill>
                <a:latin typeface="Switzer"/>
                <a:ea typeface="STZhongsong" panose="020B0503020204020204" pitchFamily="2" charset="-122"/>
                <a:cs typeface="Helvetica"/>
                <a:sym typeface="Wingdings" pitchFamily="2" charset="2"/>
              </a:rPr>
              <a:t>ncrease </a:t>
            </a:r>
            <a:r>
              <a:rPr lang="en-US" sz="1400" u="sng" kern="1200">
                <a:solidFill>
                  <a:prstClr val="black"/>
                </a:solidFill>
                <a:latin typeface="Switzer"/>
                <a:ea typeface="STZhongsong" panose="020B0503020204020204" pitchFamily="2" charset="-122"/>
                <a:cs typeface="Helvetica"/>
                <a:sym typeface="Wingdings" pitchFamily="2" charset="2"/>
              </a:rPr>
              <a:t>autonomy and accountability</a:t>
            </a:r>
            <a:endParaRPr kumimoji="0" lang="en-US" sz="140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witzer"/>
              <a:ea typeface="STZhongsong" panose="020B0503020204020204" pitchFamily="2" charset="-122"/>
              <a:cs typeface="Helvetica"/>
            </a:endParaRPr>
          </a:p>
        </p:txBody>
      </p:sp>
      <p:sp>
        <p:nvSpPr>
          <p:cNvPr id="1067" name="TextBox 1066">
            <a:extLst>
              <a:ext uri="{FF2B5EF4-FFF2-40B4-BE49-F238E27FC236}">
                <a16:creationId xmlns:a16="http://schemas.microsoft.com/office/drawing/2014/main" id="{0F3864AB-FE31-7801-A1E8-7E3C81F92CE4}"/>
              </a:ext>
            </a:extLst>
          </p:cNvPr>
          <p:cNvSpPr txBox="1"/>
          <p:nvPr/>
        </p:nvSpPr>
        <p:spPr>
          <a:xfrm>
            <a:off x="827041" y="3501975"/>
            <a:ext cx="4372222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witzer"/>
                <a:ea typeface="STZhongsong" panose="020B0503020204020204" pitchFamily="2" charset="-122"/>
                <a:cs typeface="Helvetica"/>
                <a:sym typeface="Wingdings" pitchFamily="2" charset="2"/>
              </a:rPr>
              <a:t>Align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kern="1200">
                <a:solidFill>
                  <a:prstClr val="black"/>
                </a:solidFill>
                <a:latin typeface="Switzer"/>
                <a:ea typeface="STZhongsong" panose="020B0503020204020204" pitchFamily="2" charset="-122"/>
                <a:cs typeface="Helvetica"/>
                <a:sym typeface="Wingdings" pitchFamily="2" charset="2"/>
              </a:rPr>
              <a:t>Design a outcome oriented, </a:t>
            </a:r>
            <a:r>
              <a:rPr lang="en-US" sz="1400" u="sng" kern="1200">
                <a:solidFill>
                  <a:prstClr val="black"/>
                </a:solidFill>
                <a:latin typeface="Switzer"/>
                <a:ea typeface="STZhongsong" panose="020B0503020204020204" pitchFamily="2" charset="-122"/>
                <a:cs typeface="Helvetica"/>
                <a:sym typeface="Wingdings" pitchFamily="2" charset="2"/>
              </a:rPr>
              <a:t>AI empowered, system of work</a:t>
            </a:r>
            <a:r>
              <a:rPr lang="en-US" sz="1400" u="sng">
                <a:solidFill>
                  <a:prstClr val="black"/>
                </a:solidFill>
                <a:latin typeface="Switzer"/>
                <a:ea typeface="STZhongsong" panose="020B0503020204020204" pitchFamily="2" charset="-122"/>
                <a:cs typeface="Helvetica"/>
                <a:sym typeface="Wingdings" pitchFamily="2" charset="2"/>
              </a:rPr>
              <a:t>;</a:t>
            </a:r>
            <a:r>
              <a:rPr lang="en-US" sz="1400" kern="1200">
                <a:solidFill>
                  <a:prstClr val="black"/>
                </a:solidFill>
                <a:latin typeface="Switzer"/>
                <a:ea typeface="STZhongsong" panose="020B0503020204020204" pitchFamily="2" charset="-122"/>
                <a:cs typeface="Helvetica"/>
                <a:sym typeface="Wingdings" pitchFamily="2" charset="2"/>
              </a:rPr>
              <a:t> simpler to deliver, easier to govern</a:t>
            </a:r>
            <a:endParaRPr kumimoji="0" lang="en-US" sz="140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witzer"/>
              <a:ea typeface="STZhongsong" panose="020B0503020204020204" pitchFamily="2" charset="-122"/>
              <a:cs typeface="Helvetica"/>
              <a:sym typeface="Wingdings" pitchFamily="2" charset="2"/>
            </a:endParaRPr>
          </a:p>
        </p:txBody>
      </p:sp>
      <p:sp>
        <p:nvSpPr>
          <p:cNvPr id="1069" name="TextBox 1068">
            <a:extLst>
              <a:ext uri="{FF2B5EF4-FFF2-40B4-BE49-F238E27FC236}">
                <a16:creationId xmlns:a16="http://schemas.microsoft.com/office/drawing/2014/main" id="{8C040B5B-8A76-7A21-8056-178DA9C9BF8B}"/>
              </a:ext>
            </a:extLst>
          </p:cNvPr>
          <p:cNvSpPr txBox="1"/>
          <p:nvPr/>
        </p:nvSpPr>
        <p:spPr>
          <a:xfrm>
            <a:off x="827041" y="4592859"/>
            <a:ext cx="418395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witzer"/>
                <a:ea typeface="STZhongsong" panose="020B0503020204020204" pitchFamily="2" charset="-122"/>
                <a:cs typeface="Helvetica"/>
                <a:sym typeface="Wingdings" pitchFamily="2" charset="2"/>
              </a:rPr>
              <a:t>Engage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400" kern="1200">
                <a:solidFill>
                  <a:prstClr val="black"/>
                </a:solidFill>
                <a:latin typeface="Switzer"/>
                <a:ea typeface="STZhongsong" panose="020B0503020204020204" pitchFamily="2" charset="-122"/>
                <a:cs typeface="Helvetica"/>
                <a:sym typeface="Wingdings" pitchFamily="2" charset="2"/>
              </a:rPr>
              <a:t>Central functions stay highly engaged while introducing guidance through </a:t>
            </a:r>
            <a:r>
              <a:rPr lang="en-US" sz="1400">
                <a:solidFill>
                  <a:prstClr val="black"/>
                </a:solidFill>
                <a:latin typeface="Switzer"/>
                <a:ea typeface="STZhongsong" panose="020B0503020204020204" pitchFamily="2" charset="-122"/>
                <a:cs typeface="Helvetica"/>
                <a:sym typeface="Wingdings" pitchFamily="2" charset="2"/>
              </a:rPr>
              <a:t>A</a:t>
            </a:r>
            <a:r>
              <a:rPr lang="en-US" sz="1400" kern="1200">
                <a:solidFill>
                  <a:prstClr val="black"/>
                </a:solidFill>
                <a:latin typeface="Switzer"/>
                <a:ea typeface="STZhongsong" panose="020B0503020204020204" pitchFamily="2" charset="-122"/>
                <a:cs typeface="Helvetica"/>
                <a:sym typeface="Wingdings" pitchFamily="2" charset="2"/>
              </a:rPr>
              <a:t>gentic AI</a:t>
            </a:r>
          </a:p>
        </p:txBody>
      </p:sp>
      <p:sp>
        <p:nvSpPr>
          <p:cNvPr id="1070" name="TextBox 1069">
            <a:extLst>
              <a:ext uri="{FF2B5EF4-FFF2-40B4-BE49-F238E27FC236}">
                <a16:creationId xmlns:a16="http://schemas.microsoft.com/office/drawing/2014/main" id="{B356C1D6-3A8A-C71E-E25C-3AA674C2AAD8}"/>
              </a:ext>
            </a:extLst>
          </p:cNvPr>
          <p:cNvSpPr txBox="1"/>
          <p:nvPr/>
        </p:nvSpPr>
        <p:spPr>
          <a:xfrm>
            <a:off x="5478888" y="6153391"/>
            <a:ext cx="647546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200"/>
              <a:t>Design, pair and coach Agentic </a:t>
            </a:r>
            <a:r>
              <a:rPr lang="en-CA" sz="1200" i="1"/>
              <a:t>AI / Human in the Loop Operating Model</a:t>
            </a:r>
            <a:r>
              <a:rPr lang="en-CA" sz="1200"/>
              <a:t>, across delivery, product, operations and governance that connect </a:t>
            </a:r>
            <a:r>
              <a:rPr lang="en-CA" sz="1200" u="sng"/>
              <a:t>strategy to execution through rapid delivery and feedback</a:t>
            </a:r>
          </a:p>
        </p:txBody>
      </p:sp>
      <p:grpSp>
        <p:nvGrpSpPr>
          <p:cNvPr id="1071" name="Google Shape;783;p19">
            <a:extLst>
              <a:ext uri="{FF2B5EF4-FFF2-40B4-BE49-F238E27FC236}">
                <a16:creationId xmlns:a16="http://schemas.microsoft.com/office/drawing/2014/main" id="{B3A7D27D-D8E0-195A-0FAF-EE9869C49C13}"/>
              </a:ext>
            </a:extLst>
          </p:cNvPr>
          <p:cNvGrpSpPr/>
          <p:nvPr/>
        </p:nvGrpSpPr>
        <p:grpSpPr>
          <a:xfrm>
            <a:off x="5574456" y="840543"/>
            <a:ext cx="5690936" cy="896314"/>
            <a:chOff x="2181191" y="2170017"/>
            <a:chExt cx="7404141" cy="1496795"/>
          </a:xfrm>
        </p:grpSpPr>
        <p:sp>
          <p:nvSpPr>
            <p:cNvPr id="1072" name="Google Shape;784;p19">
              <a:extLst>
                <a:ext uri="{FF2B5EF4-FFF2-40B4-BE49-F238E27FC236}">
                  <a16:creationId xmlns:a16="http://schemas.microsoft.com/office/drawing/2014/main" id="{B0D35A0D-803A-A118-FA86-E1F45C38A4E9}"/>
                </a:ext>
              </a:extLst>
            </p:cNvPr>
            <p:cNvSpPr/>
            <p:nvPr/>
          </p:nvSpPr>
          <p:spPr>
            <a:xfrm>
              <a:off x="5506202" y="2491026"/>
              <a:ext cx="3362389" cy="1149351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lg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073" name="Google Shape;785;p19">
              <a:extLst>
                <a:ext uri="{FF2B5EF4-FFF2-40B4-BE49-F238E27FC236}">
                  <a16:creationId xmlns:a16="http://schemas.microsoft.com/office/drawing/2014/main" id="{71A3ADD2-B2AE-583C-70E8-0DEE25C3C74C}"/>
                </a:ext>
              </a:extLst>
            </p:cNvPr>
            <p:cNvGrpSpPr/>
            <p:nvPr/>
          </p:nvGrpSpPr>
          <p:grpSpPr>
            <a:xfrm>
              <a:off x="3547076" y="2170017"/>
              <a:ext cx="6038256" cy="1496795"/>
              <a:chOff x="474756" y="2210195"/>
              <a:chExt cx="8036925" cy="2191456"/>
            </a:xfrm>
          </p:grpSpPr>
          <p:grpSp>
            <p:nvGrpSpPr>
              <p:cNvPr id="1077" name="Google Shape;786;p19">
                <a:extLst>
                  <a:ext uri="{FF2B5EF4-FFF2-40B4-BE49-F238E27FC236}">
                    <a16:creationId xmlns:a16="http://schemas.microsoft.com/office/drawing/2014/main" id="{2BE9F6D7-B8AE-3EBB-44D0-E17F358E73F7}"/>
                  </a:ext>
                </a:extLst>
              </p:cNvPr>
              <p:cNvGrpSpPr/>
              <p:nvPr/>
            </p:nvGrpSpPr>
            <p:grpSpPr>
              <a:xfrm>
                <a:off x="474756" y="2721029"/>
                <a:ext cx="8036925" cy="1680622"/>
                <a:chOff x="474756" y="2721029"/>
                <a:chExt cx="8036925" cy="1680622"/>
              </a:xfrm>
            </p:grpSpPr>
            <p:sp>
              <p:nvSpPr>
                <p:cNvPr id="1079" name="Google Shape;787;p19">
                  <a:extLst>
                    <a:ext uri="{FF2B5EF4-FFF2-40B4-BE49-F238E27FC236}">
                      <a16:creationId xmlns:a16="http://schemas.microsoft.com/office/drawing/2014/main" id="{C855464A-171F-409F-7C9F-3123C7149101}"/>
                    </a:ext>
                  </a:extLst>
                </p:cNvPr>
                <p:cNvSpPr/>
                <p:nvPr/>
              </p:nvSpPr>
              <p:spPr>
                <a:xfrm>
                  <a:off x="476419" y="3903553"/>
                  <a:ext cx="1139194" cy="265723"/>
                </a:xfrm>
                <a:prstGeom prst="roundRect">
                  <a:avLst>
                    <a:gd name="adj" fmla="val 16667"/>
                  </a:avLst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600"/>
                    <a:buFont typeface="Arial"/>
                    <a:buNone/>
                  </a:pPr>
                  <a:r>
                    <a:rPr lang="en-CA" sz="1100" b="0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Idea</a:t>
                  </a:r>
                  <a:endParaRPr sz="105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pic>
              <p:nvPicPr>
                <p:cNvPr id="1080" name="Google Shape;788;p19">
                  <a:extLst>
                    <a:ext uri="{FF2B5EF4-FFF2-40B4-BE49-F238E27FC236}">
                      <a16:creationId xmlns:a16="http://schemas.microsoft.com/office/drawing/2014/main" id="{7494045A-7B64-B0D1-5D7E-953C81DC2C9A}"/>
                    </a:ext>
                  </a:extLst>
                </p:cNvPr>
                <p:cNvPicPr preferRelativeResize="0"/>
                <p:nvPr/>
              </p:nvPicPr>
              <p:blipFill rotWithShape="1">
                <a:blip r:embed="rId20">
                  <a:alphaModFix/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rcRect/>
                <a:stretch/>
              </p:blipFill>
              <p:spPr>
                <a:xfrm>
                  <a:off x="474756" y="2721029"/>
                  <a:ext cx="1167684" cy="113463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1081" name="Google Shape;789;p19">
                  <a:extLst>
                    <a:ext uri="{FF2B5EF4-FFF2-40B4-BE49-F238E27FC236}">
                      <a16:creationId xmlns:a16="http://schemas.microsoft.com/office/drawing/2014/main" id="{9792A13D-41AA-8002-6B55-AE4C1F49AF27}"/>
                    </a:ext>
                  </a:extLst>
                </p:cNvPr>
                <p:cNvSpPr/>
                <p:nvPr/>
              </p:nvSpPr>
              <p:spPr>
                <a:xfrm rot="5400000">
                  <a:off x="1520002" y="3169931"/>
                  <a:ext cx="953671" cy="417799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tx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100"/>
                    <a:buFont typeface="Arial"/>
                    <a:buNone/>
                  </a:pPr>
                  <a:endParaRPr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82" name="Google Shape;790;p19">
                  <a:extLst>
                    <a:ext uri="{FF2B5EF4-FFF2-40B4-BE49-F238E27FC236}">
                      <a16:creationId xmlns:a16="http://schemas.microsoft.com/office/drawing/2014/main" id="{2CF449FB-3C5F-739C-10F4-A1B678E0D777}"/>
                    </a:ext>
                  </a:extLst>
                </p:cNvPr>
                <p:cNvSpPr/>
                <p:nvPr/>
              </p:nvSpPr>
              <p:spPr>
                <a:xfrm>
                  <a:off x="2131208" y="3913383"/>
                  <a:ext cx="1745472" cy="256361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600"/>
                    <a:buFont typeface="Arial"/>
                    <a:buNone/>
                  </a:pPr>
                  <a:r>
                    <a:rPr lang="en-CA" sz="1100" b="0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Discovery</a:t>
                  </a:r>
                  <a:endParaRPr sz="105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pic>
              <p:nvPicPr>
                <p:cNvPr id="1083" name="Google Shape;791;p19">
                  <a:extLst>
                    <a:ext uri="{FF2B5EF4-FFF2-40B4-BE49-F238E27FC236}">
                      <a16:creationId xmlns:a16="http://schemas.microsoft.com/office/drawing/2014/main" id="{B5730968-A974-4812-D966-B6695826954A}"/>
                    </a:ext>
                  </a:extLst>
                </p:cNvPr>
                <p:cNvPicPr preferRelativeResize="0"/>
                <p:nvPr/>
              </p:nvPicPr>
              <p:blipFill rotWithShape="1">
                <a:blip r:embed="rId21">
                  <a:alphaModFix/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rcRect/>
                <a:stretch/>
              </p:blipFill>
              <p:spPr>
                <a:xfrm>
                  <a:off x="4875768" y="2901132"/>
                  <a:ext cx="1143648" cy="113631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1084" name="Google Shape;792;p19">
                  <a:extLst>
                    <a:ext uri="{FF2B5EF4-FFF2-40B4-BE49-F238E27FC236}">
                      <a16:creationId xmlns:a16="http://schemas.microsoft.com/office/drawing/2014/main" id="{6103A02B-5A04-4059-D4AB-F7CC85CDFE03}"/>
                    </a:ext>
                  </a:extLst>
                </p:cNvPr>
                <p:cNvSpPr/>
                <p:nvPr/>
              </p:nvSpPr>
              <p:spPr>
                <a:xfrm>
                  <a:off x="4676833" y="3902890"/>
                  <a:ext cx="1749218" cy="244704"/>
                </a:xfrm>
                <a:prstGeom prst="roundRect">
                  <a:avLst>
                    <a:gd name="adj" fmla="val 16667"/>
                  </a:avLst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600"/>
                    <a:buFont typeface="Arial"/>
                    <a:buNone/>
                  </a:pPr>
                  <a:r>
                    <a:rPr lang="en-CA" sz="1100" b="0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Engineering</a:t>
                  </a:r>
                  <a:endParaRPr sz="105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pic>
              <p:nvPicPr>
                <p:cNvPr id="1085" name="Google Shape;793;p19">
                  <a:extLst>
                    <a:ext uri="{FF2B5EF4-FFF2-40B4-BE49-F238E27FC236}">
                      <a16:creationId xmlns:a16="http://schemas.microsoft.com/office/drawing/2014/main" id="{CBAC5FD5-E180-DFB1-0F59-936398923B31}"/>
                    </a:ext>
                  </a:extLst>
                </p:cNvPr>
                <p:cNvPicPr preferRelativeResize="0"/>
                <p:nvPr/>
              </p:nvPicPr>
              <p:blipFill rotWithShape="1">
                <a:blip r:embed="rId22">
                  <a:alphaModFix/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rcRect/>
                <a:stretch/>
              </p:blipFill>
              <p:spPr>
                <a:xfrm>
                  <a:off x="2448001" y="2840554"/>
                  <a:ext cx="1061531" cy="1076552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086" name="Google Shape;794;p19">
                  <a:extLst>
                    <a:ext uri="{FF2B5EF4-FFF2-40B4-BE49-F238E27FC236}">
                      <a16:creationId xmlns:a16="http://schemas.microsoft.com/office/drawing/2014/main" id="{8FF550D2-104D-5E76-48DB-E4724F5E4D40}"/>
                    </a:ext>
                  </a:extLst>
                </p:cNvPr>
                <p:cNvPicPr preferRelativeResize="0"/>
                <p:nvPr/>
              </p:nvPicPr>
              <p:blipFill rotWithShape="1">
                <a:blip r:embed="rId23">
                  <a:alphaModFix/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rcRect/>
                <a:stretch/>
              </p:blipFill>
              <p:spPr>
                <a:xfrm>
                  <a:off x="6890859" y="2918486"/>
                  <a:ext cx="1092859" cy="148316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1087" name="Google Shape;795;p19">
                  <a:extLst>
                    <a:ext uri="{FF2B5EF4-FFF2-40B4-BE49-F238E27FC236}">
                      <a16:creationId xmlns:a16="http://schemas.microsoft.com/office/drawing/2014/main" id="{0BEFAD63-CF65-6C34-E06E-41EFD315B669}"/>
                    </a:ext>
                  </a:extLst>
                </p:cNvPr>
                <p:cNvSpPr/>
                <p:nvPr/>
              </p:nvSpPr>
              <p:spPr>
                <a:xfrm>
                  <a:off x="6138098" y="3943832"/>
                  <a:ext cx="2373583" cy="271307"/>
                </a:xfrm>
                <a:prstGeom prst="roundRect">
                  <a:avLst>
                    <a:gd name="adj" fmla="val 16667"/>
                  </a:avLst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600"/>
                    <a:buFont typeface="Arial"/>
                    <a:buNone/>
                  </a:pPr>
                  <a:r>
                    <a:rPr lang="en-CA" sz="1100" b="0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Ship</a:t>
                  </a:r>
                  <a:endParaRPr sz="105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88" name="Google Shape;796;p19">
                  <a:extLst>
                    <a:ext uri="{FF2B5EF4-FFF2-40B4-BE49-F238E27FC236}">
                      <a16:creationId xmlns:a16="http://schemas.microsoft.com/office/drawing/2014/main" id="{BB6B6A45-A767-9FF0-8B7C-059057F03A66}"/>
                    </a:ext>
                  </a:extLst>
                </p:cNvPr>
                <p:cNvSpPr/>
                <p:nvPr/>
              </p:nvSpPr>
              <p:spPr>
                <a:xfrm rot="5400000">
                  <a:off x="3807239" y="3169931"/>
                  <a:ext cx="953671" cy="417799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tx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100"/>
                    <a:buFont typeface="Arial"/>
                    <a:buNone/>
                  </a:pPr>
                  <a:endParaRPr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89" name="Google Shape;797;p19">
                  <a:extLst>
                    <a:ext uri="{FF2B5EF4-FFF2-40B4-BE49-F238E27FC236}">
                      <a16:creationId xmlns:a16="http://schemas.microsoft.com/office/drawing/2014/main" id="{F8D7592A-2E7C-AC99-3F51-FDA0B2C996F9}"/>
                    </a:ext>
                  </a:extLst>
                </p:cNvPr>
                <p:cNvSpPr/>
                <p:nvPr/>
              </p:nvSpPr>
              <p:spPr>
                <a:xfrm rot="5400000">
                  <a:off x="6161664" y="3147952"/>
                  <a:ext cx="953671" cy="417799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tx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100"/>
                    <a:buFont typeface="Arial"/>
                    <a:buNone/>
                  </a:pPr>
                  <a:endParaRPr sz="9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1078" name="Google Shape;798;p19">
                <a:extLst>
                  <a:ext uri="{FF2B5EF4-FFF2-40B4-BE49-F238E27FC236}">
                    <a16:creationId xmlns:a16="http://schemas.microsoft.com/office/drawing/2014/main" id="{51B1447F-3BE5-8876-E88F-DC61D448636C}"/>
                  </a:ext>
                </a:extLst>
              </p:cNvPr>
              <p:cNvSpPr/>
              <p:nvPr/>
            </p:nvSpPr>
            <p:spPr>
              <a:xfrm>
                <a:off x="2865500" y="2210195"/>
                <a:ext cx="1328361" cy="52455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lang="en-CA" sz="900" b="0" i="1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Start here</a:t>
                </a:r>
                <a:endPara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1074" name="Google Shape;799;p19">
              <a:extLst>
                <a:ext uri="{FF2B5EF4-FFF2-40B4-BE49-F238E27FC236}">
                  <a16:creationId xmlns:a16="http://schemas.microsoft.com/office/drawing/2014/main" id="{84BCE65E-D90B-BC20-B76C-ADBEBFC6A2F7}"/>
                </a:ext>
              </a:extLst>
            </p:cNvPr>
            <p:cNvPicPr preferRelativeResize="0"/>
            <p:nvPr/>
          </p:nvPicPr>
          <p:blipFill rotWithShape="1">
            <a:blip r:embed="rId24">
              <a:alphaModFix/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rcRect/>
            <a:stretch/>
          </p:blipFill>
          <p:spPr>
            <a:xfrm>
              <a:off x="2451956" y="2627515"/>
              <a:ext cx="546242" cy="51437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75" name="Google Shape;800;p19">
              <a:extLst>
                <a:ext uri="{FF2B5EF4-FFF2-40B4-BE49-F238E27FC236}">
                  <a16:creationId xmlns:a16="http://schemas.microsoft.com/office/drawing/2014/main" id="{28844445-25F3-E581-8737-EC413452EB2C}"/>
                </a:ext>
              </a:extLst>
            </p:cNvPr>
            <p:cNvSpPr/>
            <p:nvPr/>
          </p:nvSpPr>
          <p:spPr>
            <a:xfrm rot="5400000">
              <a:off x="3076238" y="2749181"/>
              <a:ext cx="651370" cy="345288"/>
            </a:xfrm>
            <a:prstGeom prst="triangle">
              <a:avLst>
                <a:gd name="adj" fmla="val 50000"/>
              </a:avLst>
            </a:prstGeom>
            <a:solidFill>
              <a:schemeClr val="tx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6" name="Google Shape;801;p19">
              <a:extLst>
                <a:ext uri="{FF2B5EF4-FFF2-40B4-BE49-F238E27FC236}">
                  <a16:creationId xmlns:a16="http://schemas.microsoft.com/office/drawing/2014/main" id="{E2974F15-80A2-BDCB-CAA9-85857FF62B68}"/>
                </a:ext>
              </a:extLst>
            </p:cNvPr>
            <p:cNvSpPr/>
            <p:nvPr/>
          </p:nvSpPr>
          <p:spPr>
            <a:xfrm>
              <a:off x="2181191" y="3307210"/>
              <a:ext cx="1122218" cy="197408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CA" sz="11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Research</a:t>
              </a:r>
              <a:endPara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96" name="Google Shape;795;p19">
            <a:extLst>
              <a:ext uri="{FF2B5EF4-FFF2-40B4-BE49-F238E27FC236}">
                <a16:creationId xmlns:a16="http://schemas.microsoft.com/office/drawing/2014/main" id="{7F58DE9F-154F-C658-BB5E-B49539F9CDEE}"/>
              </a:ext>
            </a:extLst>
          </p:cNvPr>
          <p:cNvSpPr/>
          <p:nvPr/>
        </p:nvSpPr>
        <p:spPr>
          <a:xfrm>
            <a:off x="10753890" y="1129393"/>
            <a:ext cx="1424936" cy="233878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CA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Team Agent Pair(s)</a:t>
            </a:r>
            <a:endParaRPr sz="105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99" name="Group 1098">
            <a:extLst>
              <a:ext uri="{FF2B5EF4-FFF2-40B4-BE49-F238E27FC236}">
                <a16:creationId xmlns:a16="http://schemas.microsoft.com/office/drawing/2014/main" id="{268A32C9-F9C7-46FF-E5F7-50D130BBBA2D}"/>
              </a:ext>
            </a:extLst>
          </p:cNvPr>
          <p:cNvGrpSpPr/>
          <p:nvPr/>
        </p:nvGrpSpPr>
        <p:grpSpPr>
          <a:xfrm>
            <a:off x="10851692" y="1345931"/>
            <a:ext cx="1081536" cy="361232"/>
            <a:chOff x="11009830" y="1400987"/>
            <a:chExt cx="768568" cy="220550"/>
          </a:xfrm>
        </p:grpSpPr>
        <p:pic>
          <p:nvPicPr>
            <p:cNvPr id="1094" name="Picture 4" descr="Artificial intelligence - Free ...">
              <a:extLst>
                <a:ext uri="{FF2B5EF4-FFF2-40B4-BE49-F238E27FC236}">
                  <a16:creationId xmlns:a16="http://schemas.microsoft.com/office/drawing/2014/main" id="{E6F32BD6-5EF7-2D9A-AAA9-B0482EB834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85489" y="1414510"/>
              <a:ext cx="192909" cy="1929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95" name="Picture 6" descr="Human Head Icons - Free SVG &amp; PNG Human ...">
              <a:extLst>
                <a:ext uri="{FF2B5EF4-FFF2-40B4-BE49-F238E27FC236}">
                  <a16:creationId xmlns:a16="http://schemas.microsoft.com/office/drawing/2014/main" id="{15D83BF0-6085-1FEC-5E0D-900F3C0946E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93602" y="1405283"/>
              <a:ext cx="216254" cy="2162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97" name="Picture 6" descr="Human Head Icons - Free SVG &amp; PNG Human ...">
              <a:extLst>
                <a:ext uri="{FF2B5EF4-FFF2-40B4-BE49-F238E27FC236}">
                  <a16:creationId xmlns:a16="http://schemas.microsoft.com/office/drawing/2014/main" id="{19B547DD-01A1-E3CD-C03C-3DBBE1FBF9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01716" y="1400987"/>
              <a:ext cx="216254" cy="2162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98" name="Picture 6" descr="Human Head Icons - Free SVG &amp; PNG Human ...">
              <a:extLst>
                <a:ext uri="{FF2B5EF4-FFF2-40B4-BE49-F238E27FC236}">
                  <a16:creationId xmlns:a16="http://schemas.microsoft.com/office/drawing/2014/main" id="{952DCC47-3932-D2EB-E8E3-0CC565A5649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09830" y="1402236"/>
              <a:ext cx="216254" cy="2162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00" name="TextBox 1099">
            <a:extLst>
              <a:ext uri="{FF2B5EF4-FFF2-40B4-BE49-F238E27FC236}">
                <a16:creationId xmlns:a16="http://schemas.microsoft.com/office/drawing/2014/main" id="{3411E80E-6F6C-A23D-73CD-C92E371552FA}"/>
              </a:ext>
            </a:extLst>
          </p:cNvPr>
          <p:cNvSpPr txBox="1"/>
          <p:nvPr/>
        </p:nvSpPr>
        <p:spPr>
          <a:xfrm>
            <a:off x="5450503" y="1685598"/>
            <a:ext cx="647546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/>
              <a:t>Embed with dev and adjacent functions, introduce AI pairing that show </a:t>
            </a:r>
            <a:r>
              <a:rPr lang="en-US" sz="1200" u="sng"/>
              <a:t>substantial faster delivery and improved quality</a:t>
            </a:r>
            <a:endParaRPr lang="en-CA" sz="1200" u="sng"/>
          </a:p>
        </p:txBody>
      </p:sp>
      <p:sp>
        <p:nvSpPr>
          <p:cNvPr id="1107" name="Google Shape;621;p13">
            <a:extLst>
              <a:ext uri="{FF2B5EF4-FFF2-40B4-BE49-F238E27FC236}">
                <a16:creationId xmlns:a16="http://schemas.microsoft.com/office/drawing/2014/main" id="{5BD9A0EE-F78C-C722-6A80-4EFEBA7095AF}"/>
              </a:ext>
            </a:extLst>
          </p:cNvPr>
          <p:cNvSpPr txBox="1"/>
          <p:nvPr/>
        </p:nvSpPr>
        <p:spPr>
          <a:xfrm>
            <a:off x="-2809315" y="3076556"/>
            <a:ext cx="2301525" cy="230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CA" sz="105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Behaviors that enable the change</a:t>
            </a:r>
            <a:endParaRPr sz="105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3" name="TextBox 1212">
            <a:extLst>
              <a:ext uri="{FF2B5EF4-FFF2-40B4-BE49-F238E27FC236}">
                <a16:creationId xmlns:a16="http://schemas.microsoft.com/office/drawing/2014/main" id="{41D5C02B-4D3E-07ED-AC68-DACAAB80C498}"/>
              </a:ext>
            </a:extLst>
          </p:cNvPr>
          <p:cNvSpPr txBox="1"/>
          <p:nvPr/>
        </p:nvSpPr>
        <p:spPr>
          <a:xfrm>
            <a:off x="5513058" y="4446553"/>
            <a:ext cx="647546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200"/>
              <a:t>Facilitate the alignment toward a more comprehensive shift toward an AI mindset, and coach the organization </a:t>
            </a:r>
            <a:r>
              <a:rPr lang="en-CA" sz="1200" u="sng"/>
              <a:t>on incrementally learning  and adapting  towards</a:t>
            </a:r>
            <a:r>
              <a:rPr lang="en-CA" sz="1200"/>
              <a:t> solutions that meet their context</a:t>
            </a:r>
            <a:endParaRPr lang="en-CA" sz="1200" u="sng"/>
          </a:p>
        </p:txBody>
      </p:sp>
      <p:grpSp>
        <p:nvGrpSpPr>
          <p:cNvPr id="1221" name="Group 1220">
            <a:extLst>
              <a:ext uri="{FF2B5EF4-FFF2-40B4-BE49-F238E27FC236}">
                <a16:creationId xmlns:a16="http://schemas.microsoft.com/office/drawing/2014/main" id="{46AD8600-B531-C122-B49A-86B70F24B84C}"/>
              </a:ext>
            </a:extLst>
          </p:cNvPr>
          <p:cNvGrpSpPr/>
          <p:nvPr/>
        </p:nvGrpSpPr>
        <p:grpSpPr>
          <a:xfrm>
            <a:off x="5599155" y="3423783"/>
            <a:ext cx="6022232" cy="1067316"/>
            <a:chOff x="5718288" y="3410337"/>
            <a:chExt cx="6086514" cy="1100134"/>
          </a:xfrm>
        </p:grpSpPr>
        <p:sp>
          <p:nvSpPr>
            <p:cNvPr id="1103" name="Google Shape;617;p13">
              <a:extLst>
                <a:ext uri="{FF2B5EF4-FFF2-40B4-BE49-F238E27FC236}">
                  <a16:creationId xmlns:a16="http://schemas.microsoft.com/office/drawing/2014/main" id="{97766934-1FFF-114B-C5EE-39FBC51938B8}"/>
                </a:ext>
              </a:extLst>
            </p:cNvPr>
            <p:cNvSpPr/>
            <p:nvPr/>
          </p:nvSpPr>
          <p:spPr>
            <a:xfrm>
              <a:off x="7151847" y="3509104"/>
              <a:ext cx="2233980" cy="2587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50" tIns="34275" rIns="68550" bIns="34275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CA" sz="1400" i="0" u="none" strike="noStrike" cap="none">
                  <a:solidFill>
                    <a:srgbClr val="000000"/>
                  </a:solidFill>
                  <a:latin typeface="+mj-lt"/>
                  <a:ea typeface="Arial"/>
                  <a:cs typeface="Arial"/>
                  <a:sym typeface="Arial"/>
                </a:rPr>
                <a:t>Deliver and Learn</a:t>
              </a:r>
              <a:endParaRPr sz="1400" i="0" u="none" strike="noStrike" cap="none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endParaRPr>
            </a:p>
          </p:txBody>
        </p:sp>
        <p:sp>
          <p:nvSpPr>
            <p:cNvPr id="1104" name="Google Shape;618;p13">
              <a:extLst>
                <a:ext uri="{FF2B5EF4-FFF2-40B4-BE49-F238E27FC236}">
                  <a16:creationId xmlns:a16="http://schemas.microsoft.com/office/drawing/2014/main" id="{D9271AB7-C5E8-A477-154C-57B43F25D675}"/>
                </a:ext>
              </a:extLst>
            </p:cNvPr>
            <p:cNvSpPr txBox="1"/>
            <p:nvPr/>
          </p:nvSpPr>
          <p:spPr>
            <a:xfrm>
              <a:off x="7771766" y="3851399"/>
              <a:ext cx="1707996" cy="23080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50" tIns="34275" rIns="68550" bIns="34275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rPr lang="en-CA" sz="1200" i="1" u="none" strike="noStrike" cap="none">
                  <a:solidFill>
                    <a:srgbClr val="000000"/>
                  </a:solidFill>
                  <a:latin typeface="+mj-lt"/>
                  <a:ea typeface="Arial"/>
                  <a:cs typeface="Arial"/>
                  <a:sym typeface="Arial"/>
                </a:rPr>
                <a:t>Minimum Viable Change</a:t>
              </a:r>
              <a:endParaRPr sz="1200" i="0" u="none" strike="noStrike" cap="none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109" name="Google Shape;623;p13">
              <a:extLst>
                <a:ext uri="{FF2B5EF4-FFF2-40B4-BE49-F238E27FC236}">
                  <a16:creationId xmlns:a16="http://schemas.microsoft.com/office/drawing/2014/main" id="{D1AFEB16-5574-08B0-D0BF-2961EC7484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53993" y="4192740"/>
              <a:ext cx="1498741" cy="2915"/>
            </a:xfrm>
            <a:prstGeom prst="straightConnector1">
              <a:avLst/>
            </a:prstGeom>
            <a:noFill/>
            <a:ln w="5715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sp>
          <p:nvSpPr>
            <p:cNvPr id="1132" name="Google Shape;646;p13">
              <a:extLst>
                <a:ext uri="{FF2B5EF4-FFF2-40B4-BE49-F238E27FC236}">
                  <a16:creationId xmlns:a16="http://schemas.microsoft.com/office/drawing/2014/main" id="{74A648FF-7F6E-BBF4-6174-83EAAEBC0E2A}"/>
                </a:ext>
              </a:extLst>
            </p:cNvPr>
            <p:cNvSpPr/>
            <p:nvPr/>
          </p:nvSpPr>
          <p:spPr>
            <a:xfrm rot="16200000">
              <a:off x="7166537" y="3689130"/>
              <a:ext cx="470523" cy="685922"/>
            </a:xfrm>
            <a:prstGeom prst="arc">
              <a:avLst>
                <a:gd name="adj1" fmla="val 17880218"/>
                <a:gd name="adj2" fmla="val 4265477"/>
              </a:avLst>
            </a:prstGeom>
            <a:noFill/>
            <a:ln w="57150" cap="flat" cmpd="sng">
              <a:solidFill>
                <a:srgbClr val="242019"/>
              </a:solidFill>
              <a:prstDash val="solid"/>
              <a:miter lim="800000"/>
              <a:headEnd type="none" w="sm" len="sm"/>
              <a:tailEnd type="triangle" w="med" len="med"/>
            </a:ln>
          </p:spPr>
          <p:txBody>
            <a:bodyPr spcFirstLastPara="1" wrap="square" lIns="68550" tIns="34275" rIns="68550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endParaRPr sz="1100" b="0" i="0" u="none" strike="noStrike" cap="none">
                <a:solidFill>
                  <a:srgbClr val="333333"/>
                </a:solidFill>
                <a:latin typeface="+mj-lt"/>
                <a:ea typeface="Arial"/>
                <a:cs typeface="Arial"/>
                <a:sym typeface="Arial"/>
              </a:endParaRPr>
            </a:p>
          </p:txBody>
        </p:sp>
        <p:sp>
          <p:nvSpPr>
            <p:cNvPr id="1133" name="Google Shape;647;p13">
              <a:extLst>
                <a:ext uri="{FF2B5EF4-FFF2-40B4-BE49-F238E27FC236}">
                  <a16:creationId xmlns:a16="http://schemas.microsoft.com/office/drawing/2014/main" id="{BF6DE1CA-49BB-1299-5D5E-3912C4877516}"/>
                </a:ext>
              </a:extLst>
            </p:cNvPr>
            <p:cNvSpPr/>
            <p:nvPr/>
          </p:nvSpPr>
          <p:spPr>
            <a:xfrm rot="16200000">
              <a:off x="7182145" y="3798711"/>
              <a:ext cx="470522" cy="685923"/>
            </a:xfrm>
            <a:prstGeom prst="arc">
              <a:avLst>
                <a:gd name="adj1" fmla="val 6569135"/>
                <a:gd name="adj2" fmla="val 14913811"/>
              </a:avLst>
            </a:prstGeom>
            <a:noFill/>
            <a:ln w="57150" cap="flat" cmpd="sng">
              <a:solidFill>
                <a:srgbClr val="242019"/>
              </a:solidFill>
              <a:prstDash val="solid"/>
              <a:miter lim="800000"/>
              <a:headEnd type="none" w="sm" len="sm"/>
              <a:tailEnd type="triangle" w="med" len="med"/>
            </a:ln>
          </p:spPr>
          <p:txBody>
            <a:bodyPr spcFirstLastPara="1" wrap="square" lIns="68550" tIns="34275" rIns="68550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endParaRPr sz="1100" b="0" i="0" u="none" strike="noStrike" cap="none">
                <a:solidFill>
                  <a:srgbClr val="333333"/>
                </a:solidFill>
                <a:latin typeface="+mj-lt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179" name="Google Shape;625;p13">
              <a:extLst>
                <a:ext uri="{FF2B5EF4-FFF2-40B4-BE49-F238E27FC236}">
                  <a16:creationId xmlns:a16="http://schemas.microsoft.com/office/drawing/2014/main" id="{20DDA355-F033-DBE6-A1C3-15CE3714BF1B}"/>
                </a:ext>
              </a:extLst>
            </p:cNvPr>
            <p:cNvGrpSpPr/>
            <p:nvPr/>
          </p:nvGrpSpPr>
          <p:grpSpPr>
            <a:xfrm>
              <a:off x="5718288" y="3559842"/>
              <a:ext cx="1158526" cy="746762"/>
              <a:chOff x="-3975364" y="1579144"/>
              <a:chExt cx="2485585" cy="3556182"/>
            </a:xfrm>
          </p:grpSpPr>
          <p:sp>
            <p:nvSpPr>
              <p:cNvPr id="1180" name="Google Shape;626;p13">
                <a:extLst>
                  <a:ext uri="{FF2B5EF4-FFF2-40B4-BE49-F238E27FC236}">
                    <a16:creationId xmlns:a16="http://schemas.microsoft.com/office/drawing/2014/main" id="{A13FB70D-A8D0-7F25-9E72-67A7E534C04E}"/>
                  </a:ext>
                </a:extLst>
              </p:cNvPr>
              <p:cNvSpPr/>
              <p:nvPr/>
            </p:nvSpPr>
            <p:spPr>
              <a:xfrm>
                <a:off x="-3975364" y="1579144"/>
                <a:ext cx="2485583" cy="720000"/>
              </a:xfrm>
              <a:prstGeom prst="rect">
                <a:avLst/>
              </a:prstGeom>
              <a:solidFill>
                <a:srgbClr val="FFFFFF"/>
              </a:solidFill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8000" tIns="0" rIns="0" bIns="0" anchor="t" anchorCtr="0">
                <a:noAutofit/>
              </a:bodyPr>
              <a:lstStyle/>
              <a:p>
                <a:pPr marL="0" marR="0" lvl="1" indent="0" algn="l" rtl="0">
                  <a:lnSpc>
                    <a:spcPct val="114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lang="en-CA" sz="1100" b="1" i="0" u="none" strike="noStrike" cap="none">
                    <a:solidFill>
                      <a:schemeClr val="tx2"/>
                    </a:solidFill>
                    <a:latin typeface="+mj-lt"/>
                    <a:ea typeface="Calibri"/>
                    <a:cs typeface="Calibri"/>
                    <a:sym typeface="Calibri"/>
                  </a:rPr>
                  <a:t>Context</a:t>
                </a:r>
                <a:endParaRPr sz="1100" b="1" i="0" u="none" strike="noStrike" cap="none">
                  <a:solidFill>
                    <a:schemeClr val="tx2"/>
                  </a:solidFill>
                  <a:latin typeface="+mj-lt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1" name="Google Shape;627;p13">
                <a:extLst>
                  <a:ext uri="{FF2B5EF4-FFF2-40B4-BE49-F238E27FC236}">
                    <a16:creationId xmlns:a16="http://schemas.microsoft.com/office/drawing/2014/main" id="{105B35D4-952F-715F-F9FD-902B42311929}"/>
                  </a:ext>
                </a:extLst>
              </p:cNvPr>
              <p:cNvSpPr/>
              <p:nvPr/>
            </p:nvSpPr>
            <p:spPr>
              <a:xfrm>
                <a:off x="-3975364" y="4415326"/>
                <a:ext cx="2485583" cy="720000"/>
              </a:xfrm>
              <a:prstGeom prst="rect">
                <a:avLst/>
              </a:prstGeom>
              <a:solidFill>
                <a:srgbClr val="FFFFFF"/>
              </a:solidFill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8000" tIns="0" rIns="0" bIns="0" anchor="t" anchorCtr="0">
                <a:noAutofit/>
              </a:bodyPr>
              <a:lstStyle/>
              <a:p>
                <a:pPr marL="0" lvl="1">
                  <a:lnSpc>
                    <a:spcPct val="114000"/>
                  </a:lnSpc>
                  <a:buClr>
                    <a:srgbClr val="000000"/>
                  </a:buClr>
                  <a:buSzPts val="1200"/>
                </a:pPr>
                <a:r>
                  <a:rPr lang="en-CA" sz="1100" b="1">
                    <a:solidFill>
                      <a:schemeClr val="tx2"/>
                    </a:solidFill>
                    <a:latin typeface="+mj-lt"/>
                    <a:ea typeface="Calibri"/>
                    <a:cs typeface="Calibri"/>
                    <a:sym typeface="Calibri"/>
                  </a:rPr>
                  <a:t>Plan</a:t>
                </a:r>
                <a:endParaRPr sz="1100" b="1">
                  <a:solidFill>
                    <a:schemeClr val="tx2"/>
                  </a:solidFill>
                  <a:latin typeface="+mj-lt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2" name="Google Shape;628;p13">
                <a:extLst>
                  <a:ext uri="{FF2B5EF4-FFF2-40B4-BE49-F238E27FC236}">
                    <a16:creationId xmlns:a16="http://schemas.microsoft.com/office/drawing/2014/main" id="{20C14CB1-9442-76DF-D9CB-23C0516D9B3A}"/>
                  </a:ext>
                </a:extLst>
              </p:cNvPr>
              <p:cNvSpPr/>
              <p:nvPr/>
            </p:nvSpPr>
            <p:spPr>
              <a:xfrm>
                <a:off x="-3975364" y="2294917"/>
                <a:ext cx="2485584" cy="720000"/>
              </a:xfrm>
              <a:prstGeom prst="rect">
                <a:avLst/>
              </a:prstGeom>
              <a:solidFill>
                <a:srgbClr val="FFFFFF"/>
              </a:solidFill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8000" tIns="0" rIns="0" bIns="0" anchor="t" anchorCtr="0">
                <a:noAutofit/>
              </a:bodyPr>
              <a:lstStyle/>
              <a:p>
                <a:pPr marL="0" lvl="1">
                  <a:lnSpc>
                    <a:spcPct val="114000"/>
                  </a:lnSpc>
                  <a:buClr>
                    <a:srgbClr val="000000"/>
                  </a:buClr>
                  <a:buSzPts val="1200"/>
                </a:pPr>
                <a:r>
                  <a:rPr lang="en-CA" sz="1100" b="1">
                    <a:solidFill>
                      <a:schemeClr val="tx2"/>
                    </a:solidFill>
                    <a:latin typeface="+mj-lt"/>
                    <a:ea typeface="Calibri"/>
                    <a:cs typeface="Calibri"/>
                    <a:sym typeface="Calibri"/>
                  </a:rPr>
                  <a:t>Objectives</a:t>
                </a:r>
                <a:endParaRPr sz="1100" b="1">
                  <a:solidFill>
                    <a:schemeClr val="tx2"/>
                  </a:solidFill>
                  <a:latin typeface="+mj-lt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3" name="Google Shape;629;p13">
                <a:extLst>
                  <a:ext uri="{FF2B5EF4-FFF2-40B4-BE49-F238E27FC236}">
                    <a16:creationId xmlns:a16="http://schemas.microsoft.com/office/drawing/2014/main" id="{87487CF1-9BB6-980D-C140-0FA853896182}"/>
                  </a:ext>
                </a:extLst>
              </p:cNvPr>
              <p:cNvSpPr/>
              <p:nvPr/>
            </p:nvSpPr>
            <p:spPr>
              <a:xfrm>
                <a:off x="-3975364" y="2990485"/>
                <a:ext cx="2485584" cy="720000"/>
              </a:xfrm>
              <a:prstGeom prst="rect">
                <a:avLst/>
              </a:prstGeom>
              <a:solidFill>
                <a:srgbClr val="FFFFFF"/>
              </a:solidFill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8000" tIns="0" rIns="0" bIns="0" anchor="t" anchorCtr="0">
                <a:noAutofit/>
              </a:bodyPr>
              <a:lstStyle/>
              <a:p>
                <a:pPr marL="0" lvl="1">
                  <a:lnSpc>
                    <a:spcPct val="114000"/>
                  </a:lnSpc>
                  <a:buClr>
                    <a:srgbClr val="000000"/>
                  </a:buClr>
                  <a:buSzPts val="1200"/>
                </a:pPr>
                <a:r>
                  <a:rPr lang="en-CA" sz="1100" b="1">
                    <a:solidFill>
                      <a:schemeClr val="tx2"/>
                    </a:solidFill>
                    <a:latin typeface="+mj-lt"/>
                    <a:ea typeface="Calibri"/>
                    <a:cs typeface="Calibri"/>
                    <a:sym typeface="Calibri"/>
                  </a:rPr>
                  <a:t>Obstacles</a:t>
                </a:r>
                <a:endParaRPr sz="1100" b="1">
                  <a:solidFill>
                    <a:schemeClr val="tx2"/>
                  </a:solidFill>
                  <a:latin typeface="+mj-lt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4" name="Google Shape;630;p13">
                <a:extLst>
                  <a:ext uri="{FF2B5EF4-FFF2-40B4-BE49-F238E27FC236}">
                    <a16:creationId xmlns:a16="http://schemas.microsoft.com/office/drawing/2014/main" id="{80D7C116-9AB5-46F5-E032-62019D7818DA}"/>
                  </a:ext>
                </a:extLst>
              </p:cNvPr>
              <p:cNvSpPr/>
              <p:nvPr/>
            </p:nvSpPr>
            <p:spPr>
              <a:xfrm>
                <a:off x="-3975364" y="3698437"/>
                <a:ext cx="2485585" cy="720000"/>
              </a:xfrm>
              <a:prstGeom prst="rect">
                <a:avLst/>
              </a:prstGeom>
              <a:solidFill>
                <a:srgbClr val="FFFFFF"/>
              </a:solidFill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8000" tIns="0" rIns="0" bIns="0" anchor="t" anchorCtr="0">
                <a:noAutofit/>
              </a:bodyPr>
              <a:lstStyle/>
              <a:p>
                <a:r>
                  <a:rPr lang="en-CA" sz="1100" b="1">
                    <a:solidFill>
                      <a:schemeClr val="tx2"/>
                    </a:solidFill>
                    <a:latin typeface="+mj-lt"/>
                    <a:ea typeface="Calibri"/>
                    <a:cs typeface="Calibri"/>
                    <a:sym typeface="Calibri"/>
                  </a:rPr>
                  <a:t>Depth</a:t>
                </a:r>
                <a:r>
                  <a:rPr lang="en-CA" sz="1400" b="1">
                    <a:solidFill>
                      <a:schemeClr val="tx2"/>
                    </a:solidFill>
                    <a:sym typeface="Calibri"/>
                  </a:rPr>
                  <a:t> </a:t>
                </a:r>
                <a:r>
                  <a:rPr lang="en-CA" sz="1100" b="1">
                    <a:solidFill>
                      <a:schemeClr val="tx2"/>
                    </a:solidFill>
                    <a:latin typeface="+mj-lt"/>
                    <a:ea typeface="Calibri"/>
                    <a:cs typeface="Calibri"/>
                    <a:sym typeface="Calibri"/>
                  </a:rPr>
                  <a:t>of</a:t>
                </a:r>
                <a:r>
                  <a:rPr lang="en-CA" sz="1400" b="1">
                    <a:solidFill>
                      <a:schemeClr val="tx2"/>
                    </a:solidFill>
                    <a:sym typeface="Calibri"/>
                  </a:rPr>
                  <a:t> </a:t>
                </a:r>
                <a:r>
                  <a:rPr lang="en-CA" sz="1100" b="1">
                    <a:solidFill>
                      <a:schemeClr val="tx2"/>
                    </a:solidFill>
                    <a:latin typeface="+mj-lt"/>
                    <a:ea typeface="Calibri"/>
                    <a:cs typeface="Calibri"/>
                    <a:sym typeface="Calibri"/>
                  </a:rPr>
                  <a:t>Change</a:t>
                </a:r>
                <a:endParaRPr sz="1100" b="1">
                  <a:solidFill>
                    <a:schemeClr val="tx2"/>
                  </a:solidFill>
                  <a:latin typeface="+mj-lt"/>
                  <a:ea typeface="Calibri"/>
                  <a:cs typeface="Calibri"/>
                  <a:sym typeface="Arial"/>
                </a:endParaRPr>
              </a:p>
            </p:txBody>
          </p:sp>
        </p:grpSp>
        <p:sp>
          <p:nvSpPr>
            <p:cNvPr id="1185" name="Google Shape;645;p13">
              <a:extLst>
                <a:ext uri="{FF2B5EF4-FFF2-40B4-BE49-F238E27FC236}">
                  <a16:creationId xmlns:a16="http://schemas.microsoft.com/office/drawing/2014/main" id="{203357E3-A94C-E947-D875-5BD69F023595}"/>
                </a:ext>
              </a:extLst>
            </p:cNvPr>
            <p:cNvSpPr/>
            <p:nvPr/>
          </p:nvSpPr>
          <p:spPr>
            <a:xfrm>
              <a:off x="5782668" y="4296599"/>
              <a:ext cx="1007829" cy="21387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50" tIns="34275" rIns="68550" bIns="34275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CA" sz="1400">
                  <a:solidFill>
                    <a:prstClr val="black"/>
                  </a:solidFill>
                  <a:latin typeface="Switzer"/>
                  <a:ea typeface="STZhongsong" panose="020B0503020204020204" pitchFamily="2" charset="-122"/>
                  <a:cs typeface="Helvetica"/>
                  <a:sym typeface="Arial"/>
                </a:rPr>
                <a:t>Co  - Create</a:t>
              </a:r>
              <a:endParaRPr sz="1400">
                <a:solidFill>
                  <a:prstClr val="black"/>
                </a:solidFill>
                <a:latin typeface="Switzer"/>
                <a:ea typeface="STZhongsong" panose="020B0503020204020204" pitchFamily="2" charset="-122"/>
                <a:cs typeface="Helvetica"/>
                <a:sym typeface="Arial"/>
              </a:endParaRPr>
            </a:p>
          </p:txBody>
        </p:sp>
        <p:grpSp>
          <p:nvGrpSpPr>
            <p:cNvPr id="1211" name="Group 1210">
              <a:extLst>
                <a:ext uri="{FF2B5EF4-FFF2-40B4-BE49-F238E27FC236}">
                  <a16:creationId xmlns:a16="http://schemas.microsoft.com/office/drawing/2014/main" id="{772D5379-34FE-1806-202A-8B427455B97A}"/>
                </a:ext>
              </a:extLst>
            </p:cNvPr>
            <p:cNvGrpSpPr/>
            <p:nvPr/>
          </p:nvGrpSpPr>
          <p:grpSpPr>
            <a:xfrm>
              <a:off x="9550709" y="3631315"/>
              <a:ext cx="2088585" cy="848944"/>
              <a:chOff x="10058181" y="3558921"/>
              <a:chExt cx="2029163" cy="933838"/>
            </a:xfrm>
          </p:grpSpPr>
          <p:grpSp>
            <p:nvGrpSpPr>
              <p:cNvPr id="1196" name="Group 1195">
                <a:extLst>
                  <a:ext uri="{FF2B5EF4-FFF2-40B4-BE49-F238E27FC236}">
                    <a16:creationId xmlns:a16="http://schemas.microsoft.com/office/drawing/2014/main" id="{F363F815-2C7F-E9A6-86AB-F31476004C60}"/>
                  </a:ext>
                </a:extLst>
              </p:cNvPr>
              <p:cNvGrpSpPr/>
              <p:nvPr/>
            </p:nvGrpSpPr>
            <p:grpSpPr>
              <a:xfrm>
                <a:off x="10077854" y="3558921"/>
                <a:ext cx="1895913" cy="933838"/>
                <a:chOff x="10077855" y="3442836"/>
                <a:chExt cx="1688952" cy="1129945"/>
              </a:xfrm>
            </p:grpSpPr>
            <p:sp>
              <p:nvSpPr>
                <p:cNvPr id="1193" name="Rectangle 1192">
                  <a:extLst>
                    <a:ext uri="{FF2B5EF4-FFF2-40B4-BE49-F238E27FC236}">
                      <a16:creationId xmlns:a16="http://schemas.microsoft.com/office/drawing/2014/main" id="{99738F4A-9882-5D21-9B04-2CE5595A4A7F}"/>
                    </a:ext>
                  </a:extLst>
                </p:cNvPr>
                <p:cNvSpPr/>
                <p:nvPr/>
              </p:nvSpPr>
              <p:spPr>
                <a:xfrm>
                  <a:off x="10077855" y="3455649"/>
                  <a:ext cx="499795" cy="1117132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1194" name="Rectangle 1193">
                  <a:extLst>
                    <a:ext uri="{FF2B5EF4-FFF2-40B4-BE49-F238E27FC236}">
                      <a16:creationId xmlns:a16="http://schemas.microsoft.com/office/drawing/2014/main" id="{45CB21F8-5AFD-10DE-F9F2-118A81C67C3B}"/>
                    </a:ext>
                  </a:extLst>
                </p:cNvPr>
                <p:cNvSpPr/>
                <p:nvPr/>
              </p:nvSpPr>
              <p:spPr>
                <a:xfrm>
                  <a:off x="10678829" y="3450287"/>
                  <a:ext cx="499795" cy="1117132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1195" name="Rectangle 1194">
                  <a:extLst>
                    <a:ext uri="{FF2B5EF4-FFF2-40B4-BE49-F238E27FC236}">
                      <a16:creationId xmlns:a16="http://schemas.microsoft.com/office/drawing/2014/main" id="{D6505388-7033-2DD8-0235-7C9C15D85EAA}"/>
                    </a:ext>
                  </a:extLst>
                </p:cNvPr>
                <p:cNvSpPr/>
                <p:nvPr/>
              </p:nvSpPr>
              <p:spPr>
                <a:xfrm>
                  <a:off x="11267012" y="3442836"/>
                  <a:ext cx="499795" cy="1117132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  <p:sp>
            <p:nvSpPr>
              <p:cNvPr id="1197" name="Rectangle 1196">
                <a:extLst>
                  <a:ext uri="{FF2B5EF4-FFF2-40B4-BE49-F238E27FC236}">
                    <a16:creationId xmlns:a16="http://schemas.microsoft.com/office/drawing/2014/main" id="{6B56FDAB-9488-D6F1-04A3-818E63A90FB6}"/>
                  </a:ext>
                </a:extLst>
              </p:cNvPr>
              <p:cNvSpPr/>
              <p:nvPr/>
            </p:nvSpPr>
            <p:spPr>
              <a:xfrm>
                <a:off x="10154684" y="3874621"/>
                <a:ext cx="365451" cy="190745"/>
              </a:xfrm>
              <a:prstGeom prst="rect">
                <a:avLst/>
              </a:prstGeom>
              <a:solidFill>
                <a:srgbClr val="FF7A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198" name="Rectangle 1197">
                <a:extLst>
                  <a:ext uri="{FF2B5EF4-FFF2-40B4-BE49-F238E27FC236}">
                    <a16:creationId xmlns:a16="http://schemas.microsoft.com/office/drawing/2014/main" id="{CACFF5DB-B871-58C8-B6B3-A3423976A0DC}"/>
                  </a:ext>
                </a:extLst>
              </p:cNvPr>
              <p:cNvSpPr/>
              <p:nvPr/>
            </p:nvSpPr>
            <p:spPr>
              <a:xfrm>
                <a:off x="10154684" y="4158698"/>
                <a:ext cx="365451" cy="190745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199" name="Rectangle 1198">
                <a:extLst>
                  <a:ext uri="{FF2B5EF4-FFF2-40B4-BE49-F238E27FC236}">
                    <a16:creationId xmlns:a16="http://schemas.microsoft.com/office/drawing/2014/main" id="{EE8A8916-7ADC-0F58-9761-6128D0D7A308}"/>
                  </a:ext>
                </a:extLst>
              </p:cNvPr>
              <p:cNvSpPr/>
              <p:nvPr/>
            </p:nvSpPr>
            <p:spPr>
              <a:xfrm>
                <a:off x="10833024" y="3863705"/>
                <a:ext cx="365451" cy="190745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200" name="Rectangle 1199">
                <a:extLst>
                  <a:ext uri="{FF2B5EF4-FFF2-40B4-BE49-F238E27FC236}">
                    <a16:creationId xmlns:a16="http://schemas.microsoft.com/office/drawing/2014/main" id="{0721C495-EC5F-CA8F-B9BF-341AD507191F}"/>
                  </a:ext>
                </a:extLst>
              </p:cNvPr>
              <p:cNvSpPr/>
              <p:nvPr/>
            </p:nvSpPr>
            <p:spPr>
              <a:xfrm>
                <a:off x="10833024" y="4158698"/>
                <a:ext cx="365451" cy="190745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201" name="Rectangle 1200">
                <a:extLst>
                  <a:ext uri="{FF2B5EF4-FFF2-40B4-BE49-F238E27FC236}">
                    <a16:creationId xmlns:a16="http://schemas.microsoft.com/office/drawing/2014/main" id="{A3703626-083E-313A-4D00-7492B512831D}"/>
                  </a:ext>
                </a:extLst>
              </p:cNvPr>
              <p:cNvSpPr/>
              <p:nvPr/>
            </p:nvSpPr>
            <p:spPr>
              <a:xfrm>
                <a:off x="11472632" y="3882632"/>
                <a:ext cx="365451" cy="190745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202" name="Rectangle 1201">
                <a:extLst>
                  <a:ext uri="{FF2B5EF4-FFF2-40B4-BE49-F238E27FC236}">
                    <a16:creationId xmlns:a16="http://schemas.microsoft.com/office/drawing/2014/main" id="{C0DE175E-1304-63F2-17D7-D7393997787F}"/>
                  </a:ext>
                </a:extLst>
              </p:cNvPr>
              <p:cNvSpPr/>
              <p:nvPr/>
            </p:nvSpPr>
            <p:spPr>
              <a:xfrm>
                <a:off x="11479039" y="4171581"/>
                <a:ext cx="365451" cy="190745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205" name="TextBox 1204">
                <a:extLst>
                  <a:ext uri="{FF2B5EF4-FFF2-40B4-BE49-F238E27FC236}">
                    <a16:creationId xmlns:a16="http://schemas.microsoft.com/office/drawing/2014/main" id="{3C8D5D40-D666-ADF0-481A-A311A1850C2A}"/>
                  </a:ext>
                </a:extLst>
              </p:cNvPr>
              <p:cNvSpPr txBox="1"/>
              <p:nvPr/>
            </p:nvSpPr>
            <p:spPr>
              <a:xfrm>
                <a:off x="10058181" y="3572278"/>
                <a:ext cx="623503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CA" sz="800" i="1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Observe</a:t>
                </a:r>
                <a:endParaRPr lang="en-CA" sz="800"/>
              </a:p>
            </p:txBody>
          </p:sp>
          <p:sp>
            <p:nvSpPr>
              <p:cNvPr id="1206" name="TextBox 1205">
                <a:extLst>
                  <a:ext uri="{FF2B5EF4-FFF2-40B4-BE49-F238E27FC236}">
                    <a16:creationId xmlns:a16="http://schemas.microsoft.com/office/drawing/2014/main" id="{74069B4F-27E1-6A74-F42A-EF48E9685EBC}"/>
                  </a:ext>
                </a:extLst>
              </p:cNvPr>
              <p:cNvSpPr txBox="1"/>
              <p:nvPr/>
            </p:nvSpPr>
            <p:spPr>
              <a:xfrm>
                <a:off x="10732703" y="3577949"/>
                <a:ext cx="623503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CA" sz="800" i="1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Introduce</a:t>
                </a:r>
                <a:endParaRPr lang="en-CA" sz="800"/>
              </a:p>
            </p:txBody>
          </p:sp>
          <p:sp>
            <p:nvSpPr>
              <p:cNvPr id="1207" name="TextBox 1206">
                <a:extLst>
                  <a:ext uri="{FF2B5EF4-FFF2-40B4-BE49-F238E27FC236}">
                    <a16:creationId xmlns:a16="http://schemas.microsoft.com/office/drawing/2014/main" id="{E11EC471-A95F-7B54-AFAC-7685909A066A}"/>
                  </a:ext>
                </a:extLst>
              </p:cNvPr>
              <p:cNvSpPr txBox="1"/>
              <p:nvPr/>
            </p:nvSpPr>
            <p:spPr>
              <a:xfrm>
                <a:off x="11463841" y="3564856"/>
                <a:ext cx="623503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CA" sz="800" i="1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Learn</a:t>
                </a:r>
                <a:endParaRPr lang="en-CA" sz="800"/>
              </a:p>
            </p:txBody>
          </p:sp>
        </p:grpSp>
        <p:grpSp>
          <p:nvGrpSpPr>
            <p:cNvPr id="1220" name="Group 1219">
              <a:extLst>
                <a:ext uri="{FF2B5EF4-FFF2-40B4-BE49-F238E27FC236}">
                  <a16:creationId xmlns:a16="http://schemas.microsoft.com/office/drawing/2014/main" id="{6341EB30-C9FB-4B67-40CE-C48383D9906E}"/>
                </a:ext>
              </a:extLst>
            </p:cNvPr>
            <p:cNvGrpSpPr/>
            <p:nvPr/>
          </p:nvGrpSpPr>
          <p:grpSpPr>
            <a:xfrm>
              <a:off x="9550709" y="3410337"/>
              <a:ext cx="328683" cy="192154"/>
              <a:chOff x="10087973" y="3320796"/>
              <a:chExt cx="328683" cy="192154"/>
            </a:xfrm>
          </p:grpSpPr>
          <p:pic>
            <p:nvPicPr>
              <p:cNvPr id="1214" name="Picture 4" descr="Artificial intelligence - Free ...">
                <a:extLst>
                  <a:ext uri="{FF2B5EF4-FFF2-40B4-BE49-F238E27FC236}">
                    <a16:creationId xmlns:a16="http://schemas.microsoft.com/office/drawing/2014/main" id="{A9028BF1-8A6D-AD25-7427-FCC11FDD892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262549" y="3325284"/>
                <a:ext cx="154107" cy="17141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215" name="Picture 6" descr="Human Head Icons - Free SVG &amp; PNG Human ...">
                <a:extLst>
                  <a:ext uri="{FF2B5EF4-FFF2-40B4-BE49-F238E27FC236}">
                    <a16:creationId xmlns:a16="http://schemas.microsoft.com/office/drawing/2014/main" id="{915147C6-37E2-79A3-945C-E48C4D5407D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087973" y="3320796"/>
                <a:ext cx="172755" cy="19215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218" name="Google Shape;795;p19">
              <a:extLst>
                <a:ext uri="{FF2B5EF4-FFF2-40B4-BE49-F238E27FC236}">
                  <a16:creationId xmlns:a16="http://schemas.microsoft.com/office/drawing/2014/main" id="{8D305766-B93A-79FC-C751-7C7D154519CA}"/>
                </a:ext>
              </a:extLst>
            </p:cNvPr>
            <p:cNvSpPr/>
            <p:nvPr/>
          </p:nvSpPr>
          <p:spPr>
            <a:xfrm>
              <a:off x="9910929" y="3454261"/>
              <a:ext cx="1893873" cy="131503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CA" sz="1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Change Agent Pair</a:t>
              </a:r>
              <a:endPara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768195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5" name="Google Shape;345;g11224a25edd_0_39"/>
          <p:cNvGrpSpPr/>
          <p:nvPr/>
        </p:nvGrpSpPr>
        <p:grpSpPr>
          <a:xfrm>
            <a:off x="148363" y="1115674"/>
            <a:ext cx="2201935" cy="477267"/>
            <a:chOff x="344075" y="2001925"/>
            <a:chExt cx="2197425" cy="497506"/>
          </a:xfrm>
        </p:grpSpPr>
        <p:sp>
          <p:nvSpPr>
            <p:cNvPr id="346" name="Google Shape;346;g11224a25edd_0_39"/>
            <p:cNvSpPr/>
            <p:nvPr/>
          </p:nvSpPr>
          <p:spPr>
            <a:xfrm>
              <a:off x="344075" y="2001925"/>
              <a:ext cx="585300" cy="495300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 w="381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CA">
                  <a:latin typeface="Open Sans ExtraBold"/>
                  <a:ea typeface="Open Sans ExtraBold"/>
                  <a:cs typeface="Open Sans ExtraBold"/>
                  <a:sym typeface="Open Sans ExtraBold"/>
                </a:rPr>
                <a:t>1</a:t>
              </a:r>
              <a:endParaRPr lang="en-US">
                <a:latin typeface="Open Sans ExtraBold"/>
                <a:ea typeface="Open Sans ExtraBold"/>
                <a:cs typeface="Open Sans ExtraBold"/>
              </a:endParaRPr>
            </a:p>
          </p:txBody>
        </p:sp>
        <p:sp>
          <p:nvSpPr>
            <p:cNvPr id="347" name="Google Shape;347;g11224a25edd_0_39"/>
            <p:cNvSpPr/>
            <p:nvPr/>
          </p:nvSpPr>
          <p:spPr>
            <a:xfrm flipH="1">
              <a:off x="613833" y="2004140"/>
              <a:ext cx="1927667" cy="495291"/>
            </a:xfrm>
            <a:prstGeom prst="flowChartOnlineStorage">
              <a:avLst/>
            </a:prstGeom>
            <a:solidFill>
              <a:schemeClr val="lt1"/>
            </a:solidFill>
            <a:ln w="381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algn="ctr"/>
              <a:r>
                <a:rPr lang="en-CA" sz="1400"/>
                <a:t> Gather context</a:t>
              </a:r>
              <a:endParaRPr sz="1400"/>
            </a:p>
          </p:txBody>
        </p:sp>
      </p:grpSp>
      <p:sp>
        <p:nvSpPr>
          <p:cNvPr id="349" name="Google Shape;349;g11224a25edd_0_3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CA" sz="2800" b="1">
                <a:solidFill>
                  <a:schemeClr val="tx1"/>
                </a:solidFill>
                <a:latin typeface="Switzer"/>
                <a:ea typeface="+mn-lt"/>
                <a:cs typeface="+mn-lt"/>
              </a:rPr>
              <a:t>How we aligned our Client toward an AI enabled system of work</a:t>
            </a:r>
            <a:endParaRPr sz="2800" b="1">
              <a:solidFill>
                <a:schemeClr val="tx1"/>
              </a:solidFill>
              <a:latin typeface="Switzer"/>
              <a:ea typeface="+mn-lt"/>
              <a:cs typeface="+mn-lt"/>
            </a:endParaRPr>
          </a:p>
        </p:txBody>
      </p:sp>
      <p:sp>
        <p:nvSpPr>
          <p:cNvPr id="350" name="Google Shape;350;g11224a25edd_0_39"/>
          <p:cNvSpPr txBox="1">
            <a:spLocks noGrp="1"/>
          </p:cNvSpPr>
          <p:nvPr>
            <p:ph type="sldNum" sz="quarter" idx="12"/>
          </p:nvPr>
        </p:nvSpPr>
        <p:spPr>
          <a:xfrm>
            <a:off x="9389724" y="649333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CA"/>
              <a:t>14</a:t>
            </a:fld>
            <a:endParaRPr/>
          </a:p>
        </p:txBody>
      </p:sp>
      <p:pic>
        <p:nvPicPr>
          <p:cNvPr id="352" name="Google Shape;352;g11224a25edd_0_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451" y="2994854"/>
            <a:ext cx="1376984" cy="176021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3" name="Google Shape;353;g11224a25edd_0_39"/>
          <p:cNvGrpSpPr/>
          <p:nvPr/>
        </p:nvGrpSpPr>
        <p:grpSpPr>
          <a:xfrm>
            <a:off x="2817808" y="1127040"/>
            <a:ext cx="2531873" cy="497425"/>
            <a:chOff x="222015" y="2024750"/>
            <a:chExt cx="2197425" cy="497425"/>
          </a:xfrm>
        </p:grpSpPr>
        <p:sp>
          <p:nvSpPr>
            <p:cNvPr id="354" name="Google Shape;354;g11224a25edd_0_39"/>
            <p:cNvSpPr/>
            <p:nvPr/>
          </p:nvSpPr>
          <p:spPr>
            <a:xfrm>
              <a:off x="222015" y="2024750"/>
              <a:ext cx="585300" cy="495300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 w="381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-CA">
                  <a:latin typeface="Open Sans ExtraBold"/>
                  <a:ea typeface="Open Sans ExtraBold"/>
                  <a:cs typeface="Open Sans ExtraBold"/>
                  <a:sym typeface="Open Sans ExtraBold"/>
                </a:rPr>
                <a:t>2</a:t>
              </a:r>
              <a:endParaRPr>
                <a:latin typeface="Open Sans ExtraBold"/>
                <a:ea typeface="Open Sans ExtraBold"/>
                <a:cs typeface="Open Sans ExtraBold"/>
                <a:sym typeface="Open Sans ExtraBold"/>
              </a:endParaRPr>
            </a:p>
          </p:txBody>
        </p:sp>
        <p:sp>
          <p:nvSpPr>
            <p:cNvPr id="355" name="Google Shape;355;g11224a25edd_0_39"/>
            <p:cNvSpPr/>
            <p:nvPr/>
          </p:nvSpPr>
          <p:spPr>
            <a:xfrm flipH="1">
              <a:off x="491773" y="2026884"/>
              <a:ext cx="1927667" cy="495291"/>
            </a:xfrm>
            <a:prstGeom prst="flowChartOnlineStorage">
              <a:avLst/>
            </a:prstGeom>
            <a:solidFill>
              <a:schemeClr val="bg1"/>
            </a:solidFill>
            <a:ln w="381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-CA" sz="1400">
                  <a:cs typeface="Arial"/>
                </a:rPr>
                <a:t>Map the system</a:t>
              </a:r>
            </a:p>
          </p:txBody>
        </p:sp>
      </p:grpSp>
      <p:sp>
        <p:nvSpPr>
          <p:cNvPr id="359" name="Google Shape;359;g11224a25edd_0_39"/>
          <p:cNvSpPr txBox="1"/>
          <p:nvPr/>
        </p:nvSpPr>
        <p:spPr>
          <a:xfrm>
            <a:off x="145935" y="1650062"/>
            <a:ext cx="2442073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CA" sz="1300">
                <a:solidFill>
                  <a:srgbClr val="3E4043"/>
                </a:solidFill>
                <a:latin typeface="Calibri"/>
                <a:ea typeface="Calibri"/>
                <a:cs typeface="Calibri"/>
                <a:sym typeface="Calibri"/>
              </a:rPr>
              <a:t>Establish understanding of the domain, its change objectives and its change context</a:t>
            </a:r>
            <a:endParaRPr lang="en-CA" sz="1300">
              <a:solidFill>
                <a:srgbClr val="3E4043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361" name="Google Shape;361;g11224a25edd_0_39"/>
          <p:cNvSpPr txBox="1"/>
          <p:nvPr/>
        </p:nvSpPr>
        <p:spPr>
          <a:xfrm>
            <a:off x="2816958" y="1652167"/>
            <a:ext cx="3017723" cy="27853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CA" sz="1300">
                <a:solidFill>
                  <a:srgbClr val="3E4043"/>
                </a:solidFill>
                <a:latin typeface="Calibri"/>
                <a:ea typeface="Calibri"/>
                <a:cs typeface="Calibri"/>
              </a:rPr>
              <a:t>Pair with leads and SMEs &amp; describe how teams collaborate to convert effort into outcomes.</a:t>
            </a:r>
          </a:p>
          <a:p>
            <a:endParaRPr lang="en-CA" sz="1300">
              <a:solidFill>
                <a:srgbClr val="3E4043"/>
              </a:solidFill>
              <a:latin typeface="Calibri"/>
              <a:ea typeface="Calibri"/>
              <a:cs typeface="Calibri"/>
            </a:endParaRPr>
          </a:p>
          <a:p>
            <a:endParaRPr lang="en-CA" sz="1300">
              <a:solidFill>
                <a:srgbClr val="3E4043"/>
              </a:solidFill>
              <a:latin typeface="Calibri"/>
              <a:ea typeface="Calibri"/>
              <a:cs typeface="Calibri"/>
            </a:endParaRPr>
          </a:p>
          <a:p>
            <a:endParaRPr lang="en-CA" sz="1300">
              <a:solidFill>
                <a:srgbClr val="3E4043"/>
              </a:solidFill>
              <a:latin typeface="Calibri"/>
              <a:ea typeface="Calibri"/>
              <a:cs typeface="Calibri"/>
            </a:endParaRPr>
          </a:p>
          <a:p>
            <a:endParaRPr lang="en-CA" sz="1300">
              <a:solidFill>
                <a:srgbClr val="3E4043"/>
              </a:solidFill>
              <a:latin typeface="Calibri"/>
              <a:ea typeface="Calibri"/>
              <a:cs typeface="Calibri"/>
            </a:endParaRPr>
          </a:p>
          <a:p>
            <a:endParaRPr lang="en-CA" sz="1300">
              <a:solidFill>
                <a:srgbClr val="3E4043"/>
              </a:solidFill>
              <a:latin typeface="Calibri"/>
              <a:ea typeface="Calibri"/>
              <a:cs typeface="Calibri"/>
            </a:endParaRPr>
          </a:p>
          <a:p>
            <a:endParaRPr lang="en-CA" sz="1300">
              <a:solidFill>
                <a:srgbClr val="3E4043"/>
              </a:solidFill>
              <a:latin typeface="Calibri"/>
              <a:ea typeface="Calibri"/>
              <a:cs typeface="Calibri"/>
            </a:endParaRPr>
          </a:p>
          <a:p>
            <a:endParaRPr lang="en-CA" sz="1300">
              <a:solidFill>
                <a:srgbClr val="3E4043"/>
              </a:solidFill>
              <a:latin typeface="Calibri"/>
              <a:ea typeface="Calibri"/>
              <a:cs typeface="Calibri"/>
            </a:endParaRPr>
          </a:p>
          <a:p>
            <a:endParaRPr lang="en-CA" sz="1300">
              <a:solidFill>
                <a:srgbClr val="3E4043"/>
              </a:solidFill>
              <a:latin typeface="Calibri"/>
              <a:ea typeface="Calibri"/>
              <a:cs typeface="Calibri"/>
            </a:endParaRPr>
          </a:p>
          <a:p>
            <a:endParaRPr lang="en-CA" sz="1300">
              <a:solidFill>
                <a:srgbClr val="3E4043"/>
              </a:solidFill>
              <a:latin typeface="Calibri"/>
              <a:ea typeface="Calibri"/>
              <a:cs typeface="Calibri"/>
            </a:endParaRPr>
          </a:p>
          <a:p>
            <a:endParaRPr lang="en-CA" sz="1300">
              <a:solidFill>
                <a:srgbClr val="3E4043"/>
              </a:solidFill>
              <a:latin typeface="Calibri"/>
              <a:ea typeface="Calibri"/>
              <a:cs typeface="Calibri"/>
            </a:endParaRPr>
          </a:p>
        </p:txBody>
      </p:sp>
      <p:grpSp>
        <p:nvGrpSpPr>
          <p:cNvPr id="6" name="Google Shape;353;g11224a25edd_0_39">
            <a:extLst>
              <a:ext uri="{FF2B5EF4-FFF2-40B4-BE49-F238E27FC236}">
                <a16:creationId xmlns:a16="http://schemas.microsoft.com/office/drawing/2014/main" id="{3FF0BFC9-D886-3E41-B996-768E674A9043}"/>
              </a:ext>
            </a:extLst>
          </p:cNvPr>
          <p:cNvGrpSpPr/>
          <p:nvPr/>
        </p:nvGrpSpPr>
        <p:grpSpPr>
          <a:xfrm>
            <a:off x="6083445" y="1107090"/>
            <a:ext cx="2531874" cy="497425"/>
            <a:chOff x="222015" y="2024750"/>
            <a:chExt cx="2197425" cy="497425"/>
          </a:xfrm>
        </p:grpSpPr>
        <p:sp>
          <p:nvSpPr>
            <p:cNvPr id="7" name="Google Shape;354;g11224a25edd_0_39">
              <a:extLst>
                <a:ext uri="{FF2B5EF4-FFF2-40B4-BE49-F238E27FC236}">
                  <a16:creationId xmlns:a16="http://schemas.microsoft.com/office/drawing/2014/main" id="{833C6361-0EA2-01FF-03DD-3AEABCF1BBCA}"/>
                </a:ext>
              </a:extLst>
            </p:cNvPr>
            <p:cNvSpPr/>
            <p:nvPr/>
          </p:nvSpPr>
          <p:spPr>
            <a:xfrm>
              <a:off x="222015" y="2024750"/>
              <a:ext cx="585300" cy="495300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 w="381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-CA">
                  <a:latin typeface="Open Sans ExtraBold"/>
                  <a:ea typeface="Open Sans ExtraBold"/>
                  <a:cs typeface="Open Sans ExtraBold"/>
                </a:rPr>
                <a:t>3</a:t>
              </a:r>
            </a:p>
          </p:txBody>
        </p:sp>
        <p:sp>
          <p:nvSpPr>
            <p:cNvPr id="8" name="Google Shape;355;g11224a25edd_0_39">
              <a:extLst>
                <a:ext uri="{FF2B5EF4-FFF2-40B4-BE49-F238E27FC236}">
                  <a16:creationId xmlns:a16="http://schemas.microsoft.com/office/drawing/2014/main" id="{4FEFA2E4-78C2-C390-80D9-EDAD23B6DB2E}"/>
                </a:ext>
              </a:extLst>
            </p:cNvPr>
            <p:cNvSpPr/>
            <p:nvPr/>
          </p:nvSpPr>
          <p:spPr>
            <a:xfrm flipH="1">
              <a:off x="491773" y="2026884"/>
              <a:ext cx="1927667" cy="495291"/>
            </a:xfrm>
            <a:prstGeom prst="flowChartOnlineStorage">
              <a:avLst/>
            </a:prstGeom>
            <a:solidFill>
              <a:schemeClr val="bg1"/>
            </a:solidFill>
            <a:ln w="381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algn="ctr"/>
              <a:r>
                <a:rPr lang="en-CA" sz="1400">
                  <a:cs typeface="Arial"/>
                </a:rPr>
                <a:t>Co-design the change </a:t>
              </a:r>
              <a:endParaRPr lang="en-US"/>
            </a:p>
          </p:txBody>
        </p:sp>
      </p:grpSp>
      <p:sp>
        <p:nvSpPr>
          <p:cNvPr id="9" name="Google Shape;361;g11224a25edd_0_39">
            <a:extLst>
              <a:ext uri="{FF2B5EF4-FFF2-40B4-BE49-F238E27FC236}">
                <a16:creationId xmlns:a16="http://schemas.microsoft.com/office/drawing/2014/main" id="{38E752E0-4424-69A6-13E9-2B1E67BE5103}"/>
              </a:ext>
            </a:extLst>
          </p:cNvPr>
          <p:cNvSpPr txBox="1"/>
          <p:nvPr/>
        </p:nvSpPr>
        <p:spPr>
          <a:xfrm>
            <a:off x="6082651" y="1653347"/>
            <a:ext cx="3111841" cy="1985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CA" sz="1300">
                <a:solidFill>
                  <a:srgbClr val="3E4043"/>
                </a:solidFill>
                <a:latin typeface="Calibri"/>
                <a:ea typeface="Calibri"/>
                <a:cs typeface="Calibri"/>
              </a:rPr>
              <a:t>Identify the systematic causes for issues, creating a shared mental model with stakeholders.</a:t>
            </a:r>
            <a:endParaRPr lang="en-US"/>
          </a:p>
          <a:p>
            <a:endParaRPr lang="en-CA" sz="1300">
              <a:solidFill>
                <a:srgbClr val="3E4043"/>
              </a:solidFill>
              <a:latin typeface="Calibri"/>
              <a:ea typeface="Calibri"/>
              <a:cs typeface="Calibri"/>
            </a:endParaRPr>
          </a:p>
          <a:p>
            <a:endParaRPr lang="en-CA" sz="1300">
              <a:solidFill>
                <a:srgbClr val="3E4043"/>
              </a:solidFill>
              <a:latin typeface="Calibri"/>
              <a:ea typeface="Calibri"/>
              <a:cs typeface="Calibri"/>
            </a:endParaRPr>
          </a:p>
          <a:p>
            <a:endParaRPr lang="en-CA" sz="1300">
              <a:solidFill>
                <a:srgbClr val="3E4043"/>
              </a:solidFill>
              <a:latin typeface="Calibri"/>
              <a:ea typeface="Calibri"/>
              <a:cs typeface="Calibri"/>
            </a:endParaRPr>
          </a:p>
          <a:p>
            <a:endParaRPr lang="en-CA" sz="1300">
              <a:solidFill>
                <a:srgbClr val="3E4043"/>
              </a:solidFill>
              <a:latin typeface="Calibri"/>
              <a:ea typeface="Calibri"/>
              <a:cs typeface="Calibri"/>
            </a:endParaRPr>
          </a:p>
          <a:p>
            <a:endParaRPr lang="en-CA" sz="1300">
              <a:solidFill>
                <a:srgbClr val="3E4043"/>
              </a:solidFill>
              <a:latin typeface="Calibri"/>
              <a:ea typeface="Calibri"/>
              <a:cs typeface="Calibri"/>
            </a:endParaRPr>
          </a:p>
          <a:p>
            <a:endParaRPr lang="en-CA" sz="1300">
              <a:solidFill>
                <a:srgbClr val="3E4043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1AEADF-E174-26BB-833D-6DC352BF8024}"/>
              </a:ext>
            </a:extLst>
          </p:cNvPr>
          <p:cNvSpPr txBox="1"/>
          <p:nvPr/>
        </p:nvSpPr>
        <p:spPr>
          <a:xfrm>
            <a:off x="483149" y="2640123"/>
            <a:ext cx="1376314" cy="2923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CA" sz="1300" b="1" u="sng">
                <a:solidFill>
                  <a:srgbClr val="3E4043"/>
                </a:solidFill>
                <a:latin typeface="Calibri"/>
              </a:rPr>
              <a:t>Change Canvas</a:t>
            </a:r>
            <a:endParaRPr lang="en-US" b="1" u="sng">
              <a:cs typeface="Arial"/>
            </a:endParaRPr>
          </a:p>
        </p:txBody>
      </p:sp>
      <p:pic>
        <p:nvPicPr>
          <p:cNvPr id="12" name="Picture 11" descr="A diagram of a computer&#10;&#10;AI-generated content may be incorrect.">
            <a:extLst>
              <a:ext uri="{FF2B5EF4-FFF2-40B4-BE49-F238E27FC236}">
                <a16:creationId xmlns:a16="http://schemas.microsoft.com/office/drawing/2014/main" id="{1764EF0F-2AA1-13D7-A532-FAA8B4CA87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1676" y="3022766"/>
            <a:ext cx="2191732" cy="971749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FFE9CF83-ABDF-1047-1406-239FCAA3FCC1}"/>
              </a:ext>
            </a:extLst>
          </p:cNvPr>
          <p:cNvSpPr/>
          <p:nvPr/>
        </p:nvSpPr>
        <p:spPr>
          <a:xfrm>
            <a:off x="3700442" y="3432029"/>
            <a:ext cx="168190" cy="480541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Up 14">
            <a:extLst>
              <a:ext uri="{FF2B5EF4-FFF2-40B4-BE49-F238E27FC236}">
                <a16:creationId xmlns:a16="http://schemas.microsoft.com/office/drawing/2014/main" id="{7894DBE4-4607-FA7A-18CB-7DE2BEA00ADD}"/>
              </a:ext>
            </a:extLst>
          </p:cNvPr>
          <p:cNvSpPr/>
          <p:nvPr/>
        </p:nvSpPr>
        <p:spPr>
          <a:xfrm>
            <a:off x="3714171" y="3964057"/>
            <a:ext cx="168190" cy="343243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8A02F88-359A-79E5-B46B-EF7FEEAE4D9F}"/>
              </a:ext>
            </a:extLst>
          </p:cNvPr>
          <p:cNvSpPr txBox="1"/>
          <p:nvPr/>
        </p:nvSpPr>
        <p:spPr>
          <a:xfrm>
            <a:off x="2915789" y="4449402"/>
            <a:ext cx="2743200" cy="169277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CA" sz="1300">
                <a:solidFill>
                  <a:srgbClr val="3E4043"/>
                </a:solidFill>
                <a:latin typeface="Calibri"/>
                <a:cs typeface="Segoe UI"/>
              </a:rPr>
              <a:t>Identify areas of opportunity for AI-powered systematic change: </a:t>
            </a:r>
            <a:endParaRPr lang="en-US">
              <a:solidFill>
                <a:srgbClr val="000000"/>
              </a:solidFill>
              <a:latin typeface="Arial"/>
              <a:cs typeface="Arial"/>
            </a:endParaRPr>
          </a:p>
          <a:p>
            <a:pPr marL="285750" indent="-285750">
              <a:buFont typeface="Calibri"/>
              <a:buChar char="-"/>
            </a:pPr>
            <a:r>
              <a:rPr lang="en-CA" sz="1300">
                <a:solidFill>
                  <a:srgbClr val="3E4043"/>
                </a:solidFill>
                <a:latin typeface="Calibri"/>
                <a:ea typeface="Calibri"/>
                <a:cs typeface="Segoe UI"/>
              </a:rPr>
              <a:t>Multiple silos and handoffs</a:t>
            </a:r>
          </a:p>
          <a:p>
            <a:pPr marL="285750" indent="-285750">
              <a:buFont typeface="Calibri"/>
              <a:buChar char="-"/>
            </a:pPr>
            <a:r>
              <a:rPr lang="en-CA" sz="1300">
                <a:solidFill>
                  <a:srgbClr val="3E4043"/>
                </a:solidFill>
                <a:latin typeface="Calibri"/>
                <a:ea typeface="Calibri"/>
                <a:cs typeface="Segoe UI"/>
              </a:rPr>
              <a:t>High exception rate</a:t>
            </a:r>
          </a:p>
          <a:p>
            <a:pPr marL="285750" indent="-285750">
              <a:buFont typeface="Calibri"/>
              <a:buChar char="-"/>
            </a:pPr>
            <a:r>
              <a:rPr lang="en-CA" sz="1300">
                <a:solidFill>
                  <a:srgbClr val="3E4043"/>
                </a:solidFill>
                <a:latin typeface="Calibri"/>
                <a:cs typeface="Segoe UI"/>
              </a:rPr>
              <a:t>Toilsome and tiresome work</a:t>
            </a:r>
            <a:endParaRPr lang="en-US">
              <a:solidFill>
                <a:srgbClr val="000000"/>
              </a:solidFill>
              <a:latin typeface="Arial"/>
              <a:cs typeface="Arial"/>
            </a:endParaRPr>
          </a:p>
          <a:p>
            <a:pPr marL="285750" indent="-285750">
              <a:buFont typeface="Calibri"/>
              <a:buChar char="-"/>
            </a:pPr>
            <a:r>
              <a:rPr lang="en-CA" sz="1300">
                <a:solidFill>
                  <a:srgbClr val="3E4043"/>
                </a:solidFill>
                <a:latin typeface="Calibri"/>
                <a:cs typeface="Segoe UI"/>
              </a:rPr>
              <a:t>Decisioning delays &amp; bottlenecks</a:t>
            </a:r>
            <a:endParaRPr lang="en-US">
              <a:solidFill>
                <a:srgbClr val="000000"/>
              </a:solidFill>
              <a:latin typeface="Arial"/>
              <a:cs typeface="Arial"/>
            </a:endParaRPr>
          </a:p>
          <a:p>
            <a:pPr marL="285750" indent="-285750">
              <a:buFont typeface="Calibri"/>
              <a:buChar char="-"/>
            </a:pPr>
            <a:r>
              <a:rPr lang="en-CA" sz="1300">
                <a:solidFill>
                  <a:srgbClr val="3E4043"/>
                </a:solidFill>
                <a:latin typeface="Calibri"/>
                <a:cs typeface="Segoe UI"/>
              </a:rPr>
              <a:t>Collaborative friction</a:t>
            </a:r>
            <a:endParaRPr lang="en-US">
              <a:solidFill>
                <a:srgbClr val="000000"/>
              </a:solidFill>
              <a:latin typeface="Arial"/>
              <a:cs typeface="Arial"/>
            </a:endParaRPr>
          </a:p>
          <a:p>
            <a:pPr marL="285750" indent="-285750">
              <a:buFont typeface="Calibri"/>
              <a:buChar char="-"/>
            </a:pPr>
            <a:r>
              <a:rPr lang="en-CA" sz="1300">
                <a:solidFill>
                  <a:srgbClr val="3E4043"/>
                </a:solidFill>
                <a:latin typeface="Calibri"/>
                <a:cs typeface="Segoe UI"/>
              </a:rPr>
              <a:t>Context fragmentation</a:t>
            </a:r>
            <a:r>
              <a:rPr lang="en-US" sz="1300">
                <a:latin typeface="Calibri"/>
                <a:ea typeface="Calibri"/>
                <a:cs typeface="Calibri"/>
              </a:rPr>
              <a:t>​</a:t>
            </a:r>
            <a:endParaRPr lang="en-US">
              <a:cs typeface="Arial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1C426D6-E008-3481-7B91-5E8D46C06581}"/>
              </a:ext>
            </a:extLst>
          </p:cNvPr>
          <p:cNvSpPr txBox="1"/>
          <p:nvPr/>
        </p:nvSpPr>
        <p:spPr>
          <a:xfrm>
            <a:off x="2970441" y="2642476"/>
            <a:ext cx="2286467" cy="2923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CA" sz="1300" b="1" u="sng">
                <a:solidFill>
                  <a:srgbClr val="3E4043"/>
                </a:solidFill>
                <a:latin typeface="Calibri"/>
              </a:rPr>
              <a:t>Outcome-to-work Mapping</a:t>
            </a:r>
            <a:endParaRPr lang="en-US" u="sng">
              <a:cs typeface="Arial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CCDBA2F-3E47-580D-AC4A-4EBCBCAB0E02}"/>
              </a:ext>
            </a:extLst>
          </p:cNvPr>
          <p:cNvSpPr txBox="1"/>
          <p:nvPr/>
        </p:nvSpPr>
        <p:spPr>
          <a:xfrm>
            <a:off x="5950626" y="4446339"/>
            <a:ext cx="2969910" cy="6924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CA" sz="1300">
                <a:solidFill>
                  <a:srgbClr val="3E4043"/>
                </a:solidFill>
                <a:latin typeface="Calibri"/>
                <a:cs typeface="Segoe UI"/>
              </a:rPr>
              <a:t>Partner with change adoptees to ideate, design, prioritize and sequence a backlog of </a:t>
            </a:r>
            <a:r>
              <a:rPr lang="en-CA" sz="1300" b="1">
                <a:solidFill>
                  <a:srgbClr val="3E4043"/>
                </a:solidFill>
                <a:latin typeface="Calibri"/>
                <a:cs typeface="Segoe UI"/>
              </a:rPr>
              <a:t>Minimum Viable Changes (MVCs).</a:t>
            </a:r>
            <a:endParaRPr lang="en-CA" sz="1300" b="1">
              <a:solidFill>
                <a:srgbClr val="3E4043"/>
              </a:solidFill>
              <a:latin typeface="Calibri"/>
              <a:ea typeface="Calibri"/>
              <a:cs typeface="Segoe UI"/>
            </a:endParaRPr>
          </a:p>
        </p:txBody>
      </p:sp>
      <p:pic>
        <p:nvPicPr>
          <p:cNvPr id="21" name="Picture 20" descr="A diagram of a diagram&#10;&#10;AI-generated content may be incorrect.">
            <a:extLst>
              <a:ext uri="{FF2B5EF4-FFF2-40B4-BE49-F238E27FC236}">
                <a16:creationId xmlns:a16="http://schemas.microsoft.com/office/drawing/2014/main" id="{867B23C1-E921-D80D-F017-3AD3B4070A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4585" y="2918033"/>
            <a:ext cx="1508995" cy="138995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247F5EE-E5BA-E944-AEDC-45BAE7551434}"/>
              </a:ext>
            </a:extLst>
          </p:cNvPr>
          <p:cNvSpPr txBox="1"/>
          <p:nvPr/>
        </p:nvSpPr>
        <p:spPr>
          <a:xfrm>
            <a:off x="6465945" y="2625745"/>
            <a:ext cx="1630313" cy="2923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CA" sz="1300" b="1" u="sng">
                <a:solidFill>
                  <a:srgbClr val="3E4043"/>
                </a:solidFill>
                <a:latin typeface="Calibri"/>
              </a:rPr>
              <a:t>Causal Loop Diagram</a:t>
            </a:r>
            <a:endParaRPr lang="en-US" u="sng">
              <a:cs typeface="Arial"/>
            </a:endParaRPr>
          </a:p>
        </p:txBody>
      </p:sp>
      <p:pic>
        <p:nvPicPr>
          <p:cNvPr id="25" name="Picture 24" descr="A diagram of a workflow&#10;&#10;AI-generated content may be incorrect.">
            <a:extLst>
              <a:ext uri="{FF2B5EF4-FFF2-40B4-BE49-F238E27FC236}">
                <a16:creationId xmlns:a16="http://schemas.microsoft.com/office/drawing/2014/main" id="{D66CDE4C-7191-EDB6-E754-27AE729D85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10395" y="5223166"/>
            <a:ext cx="2467133" cy="1053497"/>
          </a:xfrm>
          <a:prstGeom prst="rect">
            <a:avLst/>
          </a:prstGeom>
        </p:spPr>
      </p:pic>
      <p:grpSp>
        <p:nvGrpSpPr>
          <p:cNvPr id="29" name="Google Shape;353;g11224a25edd_0_39">
            <a:extLst>
              <a:ext uri="{FF2B5EF4-FFF2-40B4-BE49-F238E27FC236}">
                <a16:creationId xmlns:a16="http://schemas.microsoft.com/office/drawing/2014/main" id="{EE953957-AE7F-1D6E-DBE0-963559665B31}"/>
              </a:ext>
            </a:extLst>
          </p:cNvPr>
          <p:cNvGrpSpPr/>
          <p:nvPr/>
        </p:nvGrpSpPr>
        <p:grpSpPr>
          <a:xfrm>
            <a:off x="9179596" y="1124708"/>
            <a:ext cx="2531874" cy="497425"/>
            <a:chOff x="222015" y="2024750"/>
            <a:chExt cx="2197425" cy="497425"/>
          </a:xfrm>
        </p:grpSpPr>
        <p:sp>
          <p:nvSpPr>
            <p:cNvPr id="30" name="Google Shape;354;g11224a25edd_0_39">
              <a:extLst>
                <a:ext uri="{FF2B5EF4-FFF2-40B4-BE49-F238E27FC236}">
                  <a16:creationId xmlns:a16="http://schemas.microsoft.com/office/drawing/2014/main" id="{C2219F3E-EF93-08C4-EA6F-4202A1757EED}"/>
                </a:ext>
              </a:extLst>
            </p:cNvPr>
            <p:cNvSpPr/>
            <p:nvPr/>
          </p:nvSpPr>
          <p:spPr>
            <a:xfrm>
              <a:off x="222015" y="2024750"/>
              <a:ext cx="585300" cy="495300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 w="381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-CA">
                  <a:latin typeface="Open Sans ExtraBold"/>
                  <a:ea typeface="Open Sans ExtraBold"/>
                  <a:cs typeface="Open Sans ExtraBold"/>
                </a:rPr>
                <a:t>4</a:t>
              </a:r>
            </a:p>
          </p:txBody>
        </p:sp>
        <p:sp>
          <p:nvSpPr>
            <p:cNvPr id="31" name="Google Shape;355;g11224a25edd_0_39">
              <a:extLst>
                <a:ext uri="{FF2B5EF4-FFF2-40B4-BE49-F238E27FC236}">
                  <a16:creationId xmlns:a16="http://schemas.microsoft.com/office/drawing/2014/main" id="{33DE985E-0477-BA35-CEC7-5647C79024D0}"/>
                </a:ext>
              </a:extLst>
            </p:cNvPr>
            <p:cNvSpPr/>
            <p:nvPr/>
          </p:nvSpPr>
          <p:spPr>
            <a:xfrm flipH="1">
              <a:off x="491773" y="2026884"/>
              <a:ext cx="1927667" cy="495291"/>
            </a:xfrm>
            <a:prstGeom prst="flowChartOnlineStorage">
              <a:avLst/>
            </a:prstGeom>
            <a:solidFill>
              <a:schemeClr val="bg1"/>
            </a:solidFill>
            <a:ln w="381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algn="ctr"/>
              <a:r>
                <a:rPr lang="en-CA" sz="1400">
                  <a:cs typeface="Arial"/>
                </a:rPr>
                <a:t>Visualize and co-deliver change</a:t>
              </a:r>
              <a:endParaRPr lang="en-US"/>
            </a:p>
          </p:txBody>
        </p:sp>
      </p:grpSp>
      <p:sp>
        <p:nvSpPr>
          <p:cNvPr id="32" name="Google Shape;361;g11224a25edd_0_39">
            <a:extLst>
              <a:ext uri="{FF2B5EF4-FFF2-40B4-BE49-F238E27FC236}">
                <a16:creationId xmlns:a16="http://schemas.microsoft.com/office/drawing/2014/main" id="{95C39BB2-FE09-29E5-515D-39EC12BBE0DD}"/>
              </a:ext>
            </a:extLst>
          </p:cNvPr>
          <p:cNvSpPr txBox="1"/>
          <p:nvPr/>
        </p:nvSpPr>
        <p:spPr>
          <a:xfrm>
            <a:off x="9176300" y="1653347"/>
            <a:ext cx="3018908" cy="1985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CA" sz="1300">
                <a:solidFill>
                  <a:srgbClr val="3E4043"/>
                </a:solidFill>
                <a:latin typeface="Calibri"/>
                <a:ea typeface="Calibri"/>
                <a:cs typeface="Calibri"/>
              </a:rPr>
              <a:t>Incrementally deliver MVCs in partnership with change agents, visualizing and communicating change progress.</a:t>
            </a:r>
          </a:p>
          <a:p>
            <a:endParaRPr lang="en-CA" sz="1300">
              <a:solidFill>
                <a:srgbClr val="3E4043"/>
              </a:solidFill>
              <a:latin typeface="Calibri"/>
              <a:ea typeface="Calibri"/>
              <a:cs typeface="Calibri"/>
            </a:endParaRPr>
          </a:p>
          <a:p>
            <a:endParaRPr lang="en-CA" sz="1300">
              <a:solidFill>
                <a:srgbClr val="3E4043"/>
              </a:solidFill>
              <a:latin typeface="Calibri"/>
              <a:ea typeface="Calibri"/>
              <a:cs typeface="Calibri"/>
            </a:endParaRPr>
          </a:p>
          <a:p>
            <a:endParaRPr lang="en-CA" sz="1300">
              <a:solidFill>
                <a:srgbClr val="3E4043"/>
              </a:solidFill>
              <a:latin typeface="Calibri"/>
              <a:ea typeface="Calibri"/>
              <a:cs typeface="Calibri"/>
            </a:endParaRPr>
          </a:p>
          <a:p>
            <a:endParaRPr lang="en-CA" sz="1300">
              <a:solidFill>
                <a:srgbClr val="3E4043"/>
              </a:solidFill>
              <a:latin typeface="Calibri"/>
              <a:ea typeface="Calibri"/>
              <a:cs typeface="Calibri"/>
            </a:endParaRPr>
          </a:p>
          <a:p>
            <a:endParaRPr lang="en-CA" sz="1300">
              <a:solidFill>
                <a:srgbClr val="3E4043"/>
              </a:solidFill>
              <a:latin typeface="Calibri"/>
              <a:ea typeface="Calibri"/>
              <a:cs typeface="Calibri"/>
            </a:endParaRPr>
          </a:p>
          <a:p>
            <a:endParaRPr lang="en-CA" sz="1300">
              <a:solidFill>
                <a:srgbClr val="3E4043"/>
              </a:solidFill>
              <a:latin typeface="Calibri"/>
              <a:ea typeface="Calibri"/>
              <a:cs typeface="Calibri"/>
            </a:endParaRPr>
          </a:p>
        </p:txBody>
      </p:sp>
      <p:pic>
        <p:nvPicPr>
          <p:cNvPr id="33" name="Picture 32" descr="A white grid with black text&#10;&#10;AI-generated content may be incorrect.">
            <a:extLst>
              <a:ext uri="{FF2B5EF4-FFF2-40B4-BE49-F238E27FC236}">
                <a16:creationId xmlns:a16="http://schemas.microsoft.com/office/drawing/2014/main" id="{9FDEFBDC-9425-4309-55CC-CD62480283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90975" y="2998231"/>
            <a:ext cx="1832883" cy="1087665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BE0DBF2A-8C83-BA35-3A1F-1D7529C4EF2B}"/>
              </a:ext>
            </a:extLst>
          </p:cNvPr>
          <p:cNvSpPr txBox="1"/>
          <p:nvPr/>
        </p:nvSpPr>
        <p:spPr>
          <a:xfrm>
            <a:off x="9583730" y="2642178"/>
            <a:ext cx="1291087" cy="2923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CA" sz="1300" b="1" u="sng">
                <a:solidFill>
                  <a:srgbClr val="3E4043"/>
                </a:solidFill>
                <a:latin typeface="Calibri"/>
              </a:rPr>
              <a:t>Change Kanban</a:t>
            </a:r>
            <a:endParaRPr lang="en-US" b="1" u="sng">
              <a:cs typeface="Arial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2C50BEC-A8C0-C14C-B89C-AB03FCD78459}"/>
              </a:ext>
            </a:extLst>
          </p:cNvPr>
          <p:cNvSpPr txBox="1"/>
          <p:nvPr/>
        </p:nvSpPr>
        <p:spPr>
          <a:xfrm>
            <a:off x="9252625" y="4446338"/>
            <a:ext cx="2752196" cy="169277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CA" sz="1300">
                <a:solidFill>
                  <a:srgbClr val="3E4043"/>
                </a:solidFill>
                <a:latin typeface="Calibri"/>
                <a:cs typeface="Segoe UI"/>
              </a:rPr>
              <a:t>Transparently verify and validate the results of change, measuring (at a minimum):</a:t>
            </a:r>
          </a:p>
          <a:p>
            <a:pPr marL="285750" indent="-285750">
              <a:buFont typeface="Calibri"/>
              <a:buChar char="-"/>
            </a:pPr>
            <a:r>
              <a:rPr lang="en-CA" sz="1300">
                <a:solidFill>
                  <a:srgbClr val="3E4043"/>
                </a:solidFill>
                <a:latin typeface="Calibri"/>
                <a:ea typeface="Calibri"/>
                <a:cs typeface="Segoe UI"/>
              </a:rPr>
              <a:t>System Effectiveness (Outcomes/Inputs)</a:t>
            </a:r>
          </a:p>
          <a:p>
            <a:pPr marL="285750" indent="-285750">
              <a:buFont typeface="Calibri"/>
              <a:buChar char="-"/>
            </a:pPr>
            <a:r>
              <a:rPr lang="en-CA" sz="1300">
                <a:solidFill>
                  <a:srgbClr val="3E4043"/>
                </a:solidFill>
                <a:latin typeface="Calibri"/>
                <a:ea typeface="Calibri"/>
                <a:cs typeface="Segoe UI"/>
              </a:rPr>
              <a:t>Lead time vs. baseline</a:t>
            </a:r>
          </a:p>
          <a:p>
            <a:pPr marL="285750" indent="-285750">
              <a:buFont typeface="Calibri"/>
              <a:buChar char="-"/>
            </a:pPr>
            <a:r>
              <a:rPr lang="en-CA" sz="1300">
                <a:solidFill>
                  <a:srgbClr val="3E4043"/>
                </a:solidFill>
                <a:latin typeface="Calibri"/>
                <a:ea typeface="Calibri"/>
                <a:cs typeface="Segoe UI"/>
              </a:rPr>
              <a:t>Throughput vs. baseline</a:t>
            </a:r>
          </a:p>
          <a:p>
            <a:pPr marL="285750" indent="-285750">
              <a:buFont typeface="Calibri"/>
              <a:buChar char="-"/>
            </a:pPr>
            <a:r>
              <a:rPr lang="en-CA" sz="1300">
                <a:solidFill>
                  <a:srgbClr val="3E4043"/>
                </a:solidFill>
                <a:latin typeface="Calibri"/>
                <a:ea typeface="Calibri"/>
                <a:cs typeface="Segoe UI"/>
              </a:rPr>
              <a:t>Toil Reduction &amp; change fitness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diagram of a workflow&#10;&#10;AI-generated content may be incorrect.">
            <a:extLst>
              <a:ext uri="{FF2B5EF4-FFF2-40B4-BE49-F238E27FC236}">
                <a16:creationId xmlns:a16="http://schemas.microsoft.com/office/drawing/2014/main" id="{5C494D1B-ABF0-CAF1-6CB1-5836D70075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18457"/>
            <a:ext cx="12192000" cy="6327322"/>
          </a:xfrm>
          <a:prstGeom prst="rect">
            <a:avLst/>
          </a:prstGeom>
        </p:spPr>
      </p:pic>
      <p:sp>
        <p:nvSpPr>
          <p:cNvPr id="2" name="Google Shape;349;g11224a25edd_0_39">
            <a:extLst>
              <a:ext uri="{FF2B5EF4-FFF2-40B4-BE49-F238E27FC236}">
                <a16:creationId xmlns:a16="http://schemas.microsoft.com/office/drawing/2014/main" id="{2C64FD59-EF10-728A-D1C6-3FA8937B20F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62790" y="57149"/>
            <a:ext cx="12029210" cy="86793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CA" sz="2800" b="1">
                <a:solidFill>
                  <a:schemeClr val="tx1"/>
                </a:solidFill>
                <a:latin typeface="Switzer"/>
                <a:ea typeface="+mn-lt"/>
                <a:cs typeface="+mn-lt"/>
              </a:rPr>
              <a:t>Agile discovery practices allowed us come up with an incremental AI enablement approach on our client’s top pain points</a:t>
            </a:r>
            <a:endParaRPr sz="2800" b="1">
              <a:solidFill>
                <a:schemeClr val="tx1"/>
              </a:solidFill>
              <a:latin typeface="Switzer"/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445630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diagram of a complex structure&#10;&#10;AI-generated content may be incorrect.">
            <a:extLst>
              <a:ext uri="{FF2B5EF4-FFF2-40B4-BE49-F238E27FC236}">
                <a16:creationId xmlns:a16="http://schemas.microsoft.com/office/drawing/2014/main" id="{C986266F-B00B-6A8F-7F32-4AEE4E86A2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4659" y="0"/>
            <a:ext cx="7505806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6DA40A4-7A88-4F86-F07D-73EB57B3A8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Our approach to de-risking AI Product Delivery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9266D32-7D0F-0B5A-C990-5B30A8A755C6}"/>
              </a:ext>
            </a:extLst>
          </p:cNvPr>
          <p:cNvSpPr txBox="1"/>
          <p:nvPr/>
        </p:nvSpPr>
        <p:spPr>
          <a:xfrm>
            <a:off x="342900" y="1343025"/>
            <a:ext cx="4338637" cy="35394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>
                <a:latin typeface="Aptos"/>
              </a:rPr>
              <a:t>Over the past 4 years we've developed and tested a process that helps our clients incrementally de-risk their AI product development.</a:t>
            </a:r>
          </a:p>
          <a:p>
            <a:endParaRPr lang="en-US" sz="2800">
              <a:latin typeface="Aptos"/>
            </a:endParaRPr>
          </a:p>
          <a:p>
            <a:endParaRPr lang="en-US" sz="2800">
              <a:latin typeface="Aptos"/>
            </a:endParaRPr>
          </a:p>
        </p:txBody>
      </p:sp>
    </p:spTree>
    <p:extLst>
      <p:ext uri="{BB962C8B-B14F-4D97-AF65-F5344CB8AC3E}">
        <p14:creationId xmlns:p14="http://schemas.microsoft.com/office/powerpoint/2010/main" val="25520139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185B4C-77D9-7985-B0D7-2B0744E2F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Our change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AA6336-DAC5-3073-23C5-FA9B5D0324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Establish credibility in context</a:t>
            </a:r>
          </a:p>
          <a:p>
            <a:pPr lvl="1"/>
            <a:r>
              <a:rPr lang="en-US"/>
              <a:t>Embedded with delivery and leaders</a:t>
            </a:r>
          </a:p>
          <a:p>
            <a:r>
              <a:rPr lang="en-US"/>
              <a:t>Co-design and co-deliver incremental, pragmatic, systematic change</a:t>
            </a:r>
          </a:p>
          <a:p>
            <a:pPr lvl="1"/>
            <a:r>
              <a:rPr lang="en-US"/>
              <a:t>We believe change sticks when it’s safe-to-try, measurable, and visible.</a:t>
            </a:r>
          </a:p>
          <a:p>
            <a:r>
              <a:rPr lang="en-US"/>
              <a:t>Progressively enable autonomy</a:t>
            </a:r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611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A6AB4B8-494D-4856-2AD5-BA5C0CFF5D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94BB7C8-036A-E4FE-9144-C2EBF8B693D1}"/>
              </a:ext>
            </a:extLst>
          </p:cNvPr>
          <p:cNvCxnSpPr>
            <a:cxnSpLocks/>
          </p:cNvCxnSpPr>
          <p:nvPr/>
        </p:nvCxnSpPr>
        <p:spPr>
          <a:xfrm flipV="1">
            <a:off x="5328856" y="3563122"/>
            <a:ext cx="6119471" cy="25744"/>
          </a:xfrm>
          <a:prstGeom prst="line">
            <a:avLst/>
          </a:prstGeom>
          <a:solidFill>
            <a:srgbClr val="E5E8FF"/>
          </a:solidFill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8E1248C-3601-DD42-93E5-2D42ECD85A69}"/>
              </a:ext>
            </a:extLst>
          </p:cNvPr>
          <p:cNvCxnSpPr>
            <a:cxnSpLocks/>
          </p:cNvCxnSpPr>
          <p:nvPr/>
        </p:nvCxnSpPr>
        <p:spPr>
          <a:xfrm>
            <a:off x="625714" y="3578998"/>
            <a:ext cx="4090661" cy="0"/>
          </a:xfrm>
          <a:prstGeom prst="line">
            <a:avLst/>
          </a:prstGeom>
          <a:solidFill>
            <a:srgbClr val="E5E8FF"/>
          </a:solidFill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2">
            <a:extLst>
              <a:ext uri="{FF2B5EF4-FFF2-40B4-BE49-F238E27FC236}">
                <a16:creationId xmlns:a16="http://schemas.microsoft.com/office/drawing/2014/main" id="{CFD639DB-6A55-86E0-C4AC-AA2E29DE4F1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1"/>
                </a:solidFill>
              </a:rPr>
              <a:t>RBC CDN Banking wants to maximize successful adoption of AI Workforce Enablement </a:t>
            </a:r>
          </a:p>
        </p:txBody>
      </p:sp>
      <p:sp>
        <p:nvSpPr>
          <p:cNvPr id="35" name="TextBox 31">
            <a:extLst>
              <a:ext uri="{FF2B5EF4-FFF2-40B4-BE49-F238E27FC236}">
                <a16:creationId xmlns:a16="http://schemas.microsoft.com/office/drawing/2014/main" id="{543F61F0-345D-2315-1F63-BC6548ED4AC2}"/>
              </a:ext>
            </a:extLst>
          </p:cNvPr>
          <p:cNvSpPr txBox="1"/>
          <p:nvPr/>
        </p:nvSpPr>
        <p:spPr>
          <a:xfrm>
            <a:off x="5337567" y="3761730"/>
            <a:ext cx="6212456" cy="2062992"/>
          </a:xfrm>
          <a:prstGeom prst="rect">
            <a:avLst/>
          </a:prstGeom>
          <a:noFill/>
        </p:spPr>
        <p:txBody>
          <a:bodyPr wrap="square" lIns="36000" tIns="36000" rIns="36000" bIns="3600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marR="0" lvl="1" indent="-171450" algn="l" defTabSz="4572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Intentional AI Delivery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will be the core, informed by our leading-edge AI pairing experience and decades of modern methods delivery</a:t>
            </a:r>
          </a:p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Simplicity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 will guide us, benefiting from our experience in better ways of working.</a:t>
            </a:r>
          </a:p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1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Mentorship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 our passion for levelling up your people will set the tone</a:t>
            </a:r>
          </a:p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1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Contextual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  the strategy will promote incremental change, pairing at all levels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Industry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  our intimate understanding of Canada’s FIs include countermeasures meant to protect against AI induced error and bias</a:t>
            </a:r>
          </a:p>
          <a:p>
            <a:pPr marL="171450" marR="0" lvl="1" indent="-171450" algn="l" defTabSz="4572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7" name="TextBox 31">
            <a:extLst>
              <a:ext uri="{FF2B5EF4-FFF2-40B4-BE49-F238E27FC236}">
                <a16:creationId xmlns:a16="http://schemas.microsoft.com/office/drawing/2014/main" id="{09729A35-88BC-0F12-D30D-26007E857C7E}"/>
              </a:ext>
            </a:extLst>
          </p:cNvPr>
          <p:cNvSpPr txBox="1"/>
          <p:nvPr/>
        </p:nvSpPr>
        <p:spPr>
          <a:xfrm>
            <a:off x="16350097" y="5696484"/>
            <a:ext cx="3699917" cy="996033"/>
          </a:xfrm>
          <a:prstGeom prst="rect">
            <a:avLst/>
          </a:prstGeom>
          <a:noFill/>
        </p:spPr>
        <p:txBody>
          <a:bodyPr wrap="square" lIns="36000" tIns="36000" rIns="36000" bIns="3600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Calibri"/>
              </a:rPr>
              <a:t>We are embedded in industry.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Calibri"/>
              </a:rPr>
              <a:t>We are active service providers to most of Canada’s financial institutions, with intimate understanding of operating best practice and expectations for the industry.</a:t>
            </a:r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8187414-386D-086C-57E3-96FE9F9765C9}"/>
              </a:ext>
            </a:extLst>
          </p:cNvPr>
          <p:cNvCxnSpPr>
            <a:cxnSpLocks/>
          </p:cNvCxnSpPr>
          <p:nvPr/>
        </p:nvCxnSpPr>
        <p:spPr>
          <a:xfrm flipV="1">
            <a:off x="662572" y="934413"/>
            <a:ext cx="11177003" cy="29885"/>
          </a:xfrm>
          <a:prstGeom prst="line">
            <a:avLst/>
          </a:prstGeom>
          <a:solidFill>
            <a:srgbClr val="E5E8FF"/>
          </a:solidFill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2736C9FB-D87E-10E1-ED85-338349D9E611}"/>
              </a:ext>
            </a:extLst>
          </p:cNvPr>
          <p:cNvSpPr txBox="1"/>
          <p:nvPr/>
        </p:nvSpPr>
        <p:spPr>
          <a:xfrm>
            <a:off x="537493" y="3761730"/>
            <a:ext cx="4589336" cy="1591068"/>
          </a:xfrm>
          <a:prstGeom prst="rect">
            <a:avLst/>
          </a:prstGeom>
          <a:noFill/>
        </p:spPr>
        <p:txBody>
          <a:bodyPr wrap="square" lIns="36000" tIns="36000" rIns="36000" bIns="3600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Slop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— lazy use of AI makes undisciplined practices worse, poorly monitored use can result in catastrophic error </a:t>
            </a:r>
          </a:p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Dysfunction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— AI amplifies a broken system to be worse, faster</a:t>
            </a:r>
          </a:p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1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Morale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— If AI is seen to replace people adoption will stall</a:t>
            </a:r>
          </a:p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Fit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— big bang, one size fits all limits value and confuses teams</a:t>
            </a:r>
          </a:p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1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Bias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 - AI may internalize, then scale your worst assumptions</a:t>
            </a:r>
          </a:p>
        </p:txBody>
      </p:sp>
      <p:pic>
        <p:nvPicPr>
          <p:cNvPr id="37" name="Graphic 36" descr="Register outline">
            <a:extLst>
              <a:ext uri="{FF2B5EF4-FFF2-40B4-BE49-F238E27FC236}">
                <a16:creationId xmlns:a16="http://schemas.microsoft.com/office/drawing/2014/main" id="{44E24076-104C-CC2E-A94B-2E4F6CCAD1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554009" y="2184433"/>
            <a:ext cx="596680" cy="596680"/>
          </a:xfrm>
          <a:prstGeom prst="rect">
            <a:avLst/>
          </a:prstGeom>
        </p:spPr>
      </p:pic>
      <p:sp>
        <p:nvSpPr>
          <p:cNvPr id="11" name="TextBox 30">
            <a:extLst>
              <a:ext uri="{FF2B5EF4-FFF2-40B4-BE49-F238E27FC236}">
                <a16:creationId xmlns:a16="http://schemas.microsoft.com/office/drawing/2014/main" id="{FEEEB5D4-7DDB-182D-BCC2-F6E4FB811DC4}"/>
              </a:ext>
            </a:extLst>
          </p:cNvPr>
          <p:cNvSpPr txBox="1"/>
          <p:nvPr/>
        </p:nvSpPr>
        <p:spPr>
          <a:xfrm>
            <a:off x="15310460" y="1461586"/>
            <a:ext cx="4749587" cy="318924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324AF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Our Proposal</a:t>
            </a:r>
            <a:endParaRPr kumimoji="0" lang="en-CA" sz="1600" b="1" i="0" u="none" strike="noStrike" kern="1200" cap="none" spc="0" normalizeH="0" baseline="0" noProof="0">
              <a:ln>
                <a:noFill/>
              </a:ln>
              <a:solidFill>
                <a:srgbClr val="324AF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E425C3A-90FB-78FA-B198-A22A23373F1A}"/>
              </a:ext>
            </a:extLst>
          </p:cNvPr>
          <p:cNvSpPr txBox="1"/>
          <p:nvPr/>
        </p:nvSpPr>
        <p:spPr>
          <a:xfrm>
            <a:off x="16350097" y="2148248"/>
            <a:ext cx="3709950" cy="2888859"/>
          </a:xfrm>
          <a:prstGeom prst="rect">
            <a:avLst/>
          </a:prstGeom>
          <a:noFill/>
        </p:spPr>
        <p:txBody>
          <a:bodyPr wrap="square" lIns="36000" tIns="36000" rIns="36000" bIns="3600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Calibri"/>
              </a:rPr>
              <a:t>Electric Mind is pleased to offer a </a:t>
            </a:r>
            <a:r>
              <a:rPr kumimoji="0" lang="en-CA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Calibri"/>
              </a:rPr>
              <a:t>10 </a:t>
            </a: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Calibri"/>
              </a:rPr>
              <a:t>week fixed price engagement for $</a:t>
            </a:r>
            <a:r>
              <a:rPr kumimoji="0" lang="en-CA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Calibri"/>
              </a:rPr>
              <a:t>300</a:t>
            </a: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Calibri"/>
              </a:rPr>
              <a:t>,000. </a:t>
            </a:r>
            <a:endParaRPr kumimoji="0" lang="en-CA" sz="12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2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Calibri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Calibri"/>
              </a:rPr>
              <a:t>Scope is comprehensive and will examine people, process, technology and tools from project and change inception through delivery to production.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Calibri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Calibri"/>
              </a:rPr>
              <a:t>Our engagement will produce three outcomes:</a:t>
            </a:r>
          </a:p>
          <a:p>
            <a:pPr marL="446088" marR="0" lvl="1" indent="-266700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CA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Calibri"/>
              </a:rPr>
              <a:t>Current State Summary &amp; Scorecard, </a:t>
            </a: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Calibri"/>
              </a:rPr>
              <a:t>including a rigorous maturity assessment.</a:t>
            </a:r>
          </a:p>
          <a:p>
            <a:pPr marL="446088" marR="0" lvl="1" indent="-266700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CA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Calibri"/>
              </a:rPr>
              <a:t>Target State Definition &amp; Gap Analysis </a:t>
            </a: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Calibri"/>
              </a:rPr>
              <a:t>across people, process and technology.</a:t>
            </a:r>
          </a:p>
          <a:p>
            <a:pPr marL="446088" marR="0" lvl="1" indent="-266700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CA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Calibri"/>
              </a:rPr>
              <a:t>Prioritized Implementation Roadmap, </a:t>
            </a: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Calibri"/>
              </a:rPr>
              <a:t>including identification of any “quick wins”.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Calibri"/>
            </a:endParaRPr>
          </a:p>
        </p:txBody>
      </p:sp>
      <p:pic>
        <p:nvPicPr>
          <p:cNvPr id="19" name="Graphic 18" descr="Bank outline">
            <a:extLst>
              <a:ext uri="{FF2B5EF4-FFF2-40B4-BE49-F238E27FC236}">
                <a16:creationId xmlns:a16="http://schemas.microsoft.com/office/drawing/2014/main" id="{14A8DA1F-9C4C-C617-5C45-BD4F66D585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554009" y="5719458"/>
            <a:ext cx="681788" cy="56644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D6F8744-A063-3893-6E2E-7FEADA427CAE}"/>
              </a:ext>
            </a:extLst>
          </p:cNvPr>
          <p:cNvSpPr txBox="1"/>
          <p:nvPr/>
        </p:nvSpPr>
        <p:spPr>
          <a:xfrm>
            <a:off x="521514" y="1060740"/>
            <a:ext cx="11318061" cy="15029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RBC is ranked </a:t>
            </a:r>
            <a:r>
              <a:rPr kumimoji="0" lang="en-US" sz="1200" b="0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#1 in Canada and #3 globally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among 50 global banks in 2025</a:t>
            </a:r>
            <a:endParaRPr kumimoji="0" lang="en-CA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Calibri"/>
            </a:endParaRPr>
          </a:p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RBC is building a serious AI foundation – from research (Borealis), infrastructure (Lumina, ATOM) to customer facing (NOMI, Aiden) to internal learning (AI Academy.</a:t>
            </a:r>
          </a:p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RBC is increasingly positioning AI as a core enabler of its growth strategy, and is</a:t>
            </a: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Calibri"/>
              </a:rPr>
              <a:t> </a:t>
            </a: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moving forward with increasing it’s AI footprint across the organizations</a:t>
            </a:r>
          </a:p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Calibri"/>
              </a:rPr>
              <a:t>CDN IT leadership have seen the potential of delivering through disciplined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human/AI pairing firsthand through Electric Mind’s workshops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endParaRPr kumimoji="0" lang="en-US" sz="3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Calibri"/>
              </a:rPr>
              <a:t>CDN Tech wants to increase productivity through adoption of AI Workforce Enablement across their organization</a:t>
            </a:r>
            <a:endParaRPr kumimoji="0" lang="en-CA" sz="1200" b="0" i="1" u="sng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Calibri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B5631E1-698A-1EB2-0408-50F2C5CD2FD2}"/>
              </a:ext>
            </a:extLst>
          </p:cNvPr>
          <p:cNvSpPr txBox="1"/>
          <p:nvPr/>
        </p:nvSpPr>
        <p:spPr>
          <a:xfrm>
            <a:off x="3817711" y="791959"/>
            <a:ext cx="4866724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Calibri"/>
              </a:rPr>
              <a:t>AI Adoption is A key Imperative for RBC CDN Banking IT Group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9153A6E-95B4-8141-8A51-0DEFEDAB2830}"/>
              </a:ext>
            </a:extLst>
          </p:cNvPr>
          <p:cNvSpPr txBox="1"/>
          <p:nvPr/>
        </p:nvSpPr>
        <p:spPr>
          <a:xfrm>
            <a:off x="12420006" y="3182614"/>
            <a:ext cx="4246227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Something something dark side EM is awesome</a:t>
            </a:r>
            <a:endParaRPr kumimoji="0" lang="en-CA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38711B7-8DB1-1057-CEFC-5750649E300D}"/>
              </a:ext>
            </a:extLst>
          </p:cNvPr>
          <p:cNvSpPr txBox="1"/>
          <p:nvPr/>
        </p:nvSpPr>
        <p:spPr>
          <a:xfrm>
            <a:off x="963586" y="3304331"/>
            <a:ext cx="3354459" cy="461665"/>
          </a:xfrm>
          <a:prstGeom prst="rect">
            <a:avLst/>
          </a:prstGeom>
          <a:solidFill>
            <a:schemeClr val="bg1"/>
          </a:solidFill>
        </p:spPr>
        <p:txBody>
          <a:bodyPr wrap="square" lIns="0" rIns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RBC is excited by the opportunities, but is concerned with the risk</a:t>
            </a:r>
          </a:p>
        </p:txBody>
      </p:sp>
      <p:sp>
        <p:nvSpPr>
          <p:cNvPr id="40" name="TextBox 30">
            <a:extLst>
              <a:ext uri="{FF2B5EF4-FFF2-40B4-BE49-F238E27FC236}">
                <a16:creationId xmlns:a16="http://schemas.microsoft.com/office/drawing/2014/main" id="{C096DA90-2758-D3D9-92B6-948CF48305EE}"/>
              </a:ext>
            </a:extLst>
          </p:cNvPr>
          <p:cNvSpPr txBox="1"/>
          <p:nvPr/>
        </p:nvSpPr>
        <p:spPr>
          <a:xfrm>
            <a:off x="625714" y="2804653"/>
            <a:ext cx="11091815" cy="318924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181B1F">
                    <a:lumMod val="75000"/>
                    <a:lumOff val="25000"/>
                  </a:srgbClr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RBC CDN Banking has asked Electric Mind to </a:t>
            </a:r>
            <a:r>
              <a:rPr kumimoji="0" lang="en-CA" sz="1600" b="1" i="0" u="none" strike="noStrike" kern="1200" cap="none" spc="0" normalizeH="0" baseline="0" noProof="0" dirty="0">
                <a:ln>
                  <a:noFill/>
                </a:ln>
                <a:solidFill>
                  <a:srgbClr val="181B1F">
                    <a:lumMod val="75000"/>
                    <a:lumOff val="25000"/>
                  </a:srgbClr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review AI adoption readiness and develop an actionable roadmap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181B1F">
                  <a:lumMod val="75000"/>
                  <a:lumOff val="25000"/>
                </a:srgbClr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DA5344A-FD2E-5943-43C5-E7E45C5C7BBB}"/>
              </a:ext>
            </a:extLst>
          </p:cNvPr>
          <p:cNvSpPr txBox="1"/>
          <p:nvPr/>
        </p:nvSpPr>
        <p:spPr>
          <a:xfrm>
            <a:off x="5539592" y="3300065"/>
            <a:ext cx="5697997" cy="461665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txBody>
          <a:bodyPr wrap="square" lIns="0" rIns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Electric Mind is uniquely positioned to deliver a strategy that builds trust, grows talent, and embeds AI safely and sustainably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3FAACC2-B94B-98D7-3828-24E723F7E733}"/>
              </a:ext>
            </a:extLst>
          </p:cNvPr>
          <p:cNvSpPr txBox="1"/>
          <p:nvPr/>
        </p:nvSpPr>
        <p:spPr>
          <a:xfrm>
            <a:off x="479692" y="5907273"/>
            <a:ext cx="112326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Electric Mind can help RBC move from vision to execution readiness while avoiding costly missteps</a:t>
            </a:r>
            <a:endParaRPr kumimoji="0" lang="en-CA" sz="180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97910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DF390D-3863-6CF1-9885-9504940EB3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raphic 113">
            <a:extLst>
              <a:ext uri="{FF2B5EF4-FFF2-40B4-BE49-F238E27FC236}">
                <a16:creationId xmlns:a16="http://schemas.microsoft.com/office/drawing/2014/main" id="{3A4815CA-B8AF-228F-2847-F9EDA8D04F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9091359" y="404813"/>
            <a:ext cx="51926" cy="51926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A133459F-4F76-0999-BE2B-77EEC94D5BE8}"/>
              </a:ext>
            </a:extLst>
          </p:cNvPr>
          <p:cNvSpPr txBox="1">
            <a:spLocks/>
          </p:cNvSpPr>
          <p:nvPr/>
        </p:nvSpPr>
        <p:spPr>
          <a:xfrm>
            <a:off x="486060" y="404813"/>
            <a:ext cx="11452901" cy="39651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 Medium" panose="02000503020000020003" pitchFamily="2" charset="0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Medium" panose="02000503020000020003" pitchFamily="2" charset="0"/>
                <a:ea typeface="+mj-ea"/>
                <a:cs typeface="+mj-cs"/>
              </a:rPr>
              <a:t>Our perspective on AI Implications across the Technology Delivery lifecycle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Medium" panose="02000503020000020003" pitchFamily="2" charset="0"/>
              <a:ea typeface="+mj-ea"/>
              <a:cs typeface="+mj-cs"/>
            </a:endParaRPr>
          </a:p>
        </p:txBody>
      </p: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363992A5-B347-0375-D56B-410B0290E319}"/>
              </a:ext>
            </a:extLst>
          </p:cNvPr>
          <p:cNvCxnSpPr>
            <a:cxnSpLocks/>
          </p:cNvCxnSpPr>
          <p:nvPr/>
        </p:nvCxnSpPr>
        <p:spPr>
          <a:xfrm>
            <a:off x="334257" y="984145"/>
            <a:ext cx="7963" cy="5344712"/>
          </a:xfrm>
          <a:prstGeom prst="line">
            <a:avLst/>
          </a:prstGeom>
          <a:ln w="38100">
            <a:gradFill>
              <a:gsLst>
                <a:gs pos="0">
                  <a:schemeClr val="accent1">
                    <a:lumMod val="20000"/>
                    <a:lumOff val="80000"/>
                  </a:schemeClr>
                </a:gs>
                <a:gs pos="100000">
                  <a:schemeClr val="accent1">
                    <a:lumMod val="50000"/>
                  </a:schemeClr>
                </a:gs>
                <a:gs pos="53000">
                  <a:schemeClr val="accent1"/>
                </a:gs>
              </a:gsLst>
              <a:lin ang="5400000" scaled="0"/>
            </a:gra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0" name="Graphic 109">
            <a:extLst>
              <a:ext uri="{FF2B5EF4-FFF2-40B4-BE49-F238E27FC236}">
                <a16:creationId xmlns:a16="http://schemas.microsoft.com/office/drawing/2014/main" id="{A7E8E231-2F06-5118-9D67-2CDB07C5C6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5738" y="2371799"/>
            <a:ext cx="656087" cy="678173"/>
          </a:xfrm>
          <a:prstGeom prst="rect">
            <a:avLst/>
          </a:prstGeom>
        </p:spPr>
      </p:pic>
      <p:pic>
        <p:nvPicPr>
          <p:cNvPr id="134" name="Graphic 133">
            <a:extLst>
              <a:ext uri="{FF2B5EF4-FFF2-40B4-BE49-F238E27FC236}">
                <a16:creationId xmlns:a16="http://schemas.microsoft.com/office/drawing/2014/main" id="{42EC53CE-2A5A-06E2-4DA8-05AE45CE4B1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50590" y="1165231"/>
            <a:ext cx="658172" cy="55878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CED9C11-D303-B3EF-4286-7FD6D8316508}"/>
              </a:ext>
            </a:extLst>
          </p:cNvPr>
          <p:cNvSpPr txBox="1"/>
          <p:nvPr/>
        </p:nvSpPr>
        <p:spPr>
          <a:xfrm>
            <a:off x="1374123" y="981877"/>
            <a:ext cx="10693878" cy="112338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T System Mono Medium"/>
                <a:ea typeface="+mn-lt"/>
                <a:cs typeface="Arial"/>
              </a:rPr>
              <a:t>AI IS TRANSFORMING THE WAY WE WORK 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FT System Mono Medium"/>
              <a:ea typeface="+mn-ea"/>
              <a:cs typeface="Arial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FT System Blank Book"/>
              <a:ea typeface="+mn-ea"/>
              <a:cs typeface="Arial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T System Blank Book"/>
                <a:ea typeface="+mn-ea"/>
                <a:cs typeface="Arial"/>
              </a:rPr>
              <a:t>We are now entering an “everyone is a builder” economy.  New apps can launch in </a:t>
            </a:r>
            <a:r>
              <a:rPr kumimoji="0" lang="en-US" sz="1300" b="0" i="1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T System Blank Book"/>
                <a:ea typeface="+mn-ea"/>
                <a:cs typeface="Arial"/>
              </a:rPr>
              <a:t>days—not months </a:t>
            </a:r>
            <a:r>
              <a:rPr kumimoji="0" lang="en-US" sz="1300" b="0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T System Blank Book"/>
                <a:ea typeface="+mn-ea"/>
                <a:cs typeface="Arial"/>
              </a:rPr>
              <a:t>or years</a:t>
            </a: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T System Blank Book"/>
                <a:ea typeface="+mn-ea"/>
                <a:cs typeface="Arial"/>
              </a:rPr>
              <a:t>. Business agility no longer needs  to be crippled by specialist silos or brittle handoffs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0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T System Blank Book"/>
                <a:ea typeface="+mn-ea"/>
                <a:cs typeface="Arial"/>
              </a:rPr>
              <a:t>AI enables speed without compromising safety or governance</a:t>
            </a:r>
            <a:endParaRPr kumimoji="0" lang="en-US" sz="180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FT System Blank Book"/>
              <a:ea typeface="+mn-ea"/>
              <a:cs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7CED5B-9680-DD65-52FB-EE66EE3817C7}"/>
              </a:ext>
            </a:extLst>
          </p:cNvPr>
          <p:cNvSpPr txBox="1"/>
          <p:nvPr/>
        </p:nvSpPr>
        <p:spPr>
          <a:xfrm>
            <a:off x="1374123" y="2264611"/>
            <a:ext cx="10693878" cy="1231106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T System Mono Medium"/>
                <a:ea typeface="+mn-lt"/>
                <a:cs typeface="Arial"/>
              </a:rPr>
              <a:t>COMPETING IN THE AI ERA REQUIRES A MINDSET SHIFT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FT System Blank Book"/>
              <a:ea typeface="+mn-ea"/>
              <a:cs typeface="Arial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T System Blank Book"/>
                <a:ea typeface="+mn-ea"/>
                <a:cs typeface="Arial"/>
              </a:rPr>
              <a:t>IT Management’s job will change toward providing </a:t>
            </a:r>
            <a:r>
              <a:rPr kumimoji="0" lang="en-US" sz="1300" b="0" i="1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T System Blank Book"/>
                <a:ea typeface="+mn-ea"/>
                <a:cs typeface="Arial"/>
              </a:rPr>
              <a:t>teams with context, not with control</a:t>
            </a: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T System Blank Book"/>
                <a:ea typeface="+mn-ea"/>
                <a:cs typeface="Arial"/>
              </a:rPr>
              <a:t>. Real gains in IT delivery will require moving </a:t>
            </a:r>
            <a:r>
              <a:rPr kumimoji="0" lang="en-US" sz="1300" b="0" i="1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T System Blank Book"/>
                <a:ea typeface="+mn-ea"/>
                <a:cs typeface="Arial"/>
              </a:rPr>
              <a:t>beyond today’s highly functionalized organization.</a:t>
            </a: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T System Blank Book"/>
                <a:ea typeface="+mn-ea"/>
                <a:cs typeface="Arial"/>
              </a:rPr>
              <a:t> Critical thinking, bus/tech fluency, and adaptability will be required across </a:t>
            </a:r>
            <a:r>
              <a:rPr kumimoji="0" lang="en-US" sz="1300" b="0" i="1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T System Blank Book"/>
                <a:ea typeface="+mn-ea"/>
                <a:cs typeface="Arial"/>
              </a:rPr>
              <a:t>entire the IT workforce</a:t>
            </a: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T System Blank Book"/>
                <a:ea typeface="+mn-ea"/>
                <a:cs typeface="Arial"/>
              </a:rPr>
              <a:t>.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FT System Blank Book"/>
              <a:ea typeface="+mn-ea"/>
              <a:cs typeface="Arial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Winning with AI means shifting from managing our work to accelerating our thinking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CEAA94-A805-68B0-89A6-689ADDAB6D53}"/>
              </a:ext>
            </a:extLst>
          </p:cNvPr>
          <p:cNvSpPr txBox="1"/>
          <p:nvPr/>
        </p:nvSpPr>
        <p:spPr>
          <a:xfrm>
            <a:off x="1374123" y="3597549"/>
            <a:ext cx="10693878" cy="1400383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AI ADOPTION BRINGS REAL RISK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T System Blank Book"/>
                <a:ea typeface="+mn-ea"/>
                <a:cs typeface="Arial"/>
              </a:rPr>
              <a:t>Papering over organizational dysfunction with AI will </a:t>
            </a:r>
            <a:r>
              <a:rPr kumimoji="0" lang="en-US" sz="1300" b="0" i="1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T System Blank Book"/>
                <a:ea typeface="+mn-ea"/>
                <a:cs typeface="Arial"/>
              </a:rPr>
              <a:t>multiply that dysfunction. </a:t>
            </a: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T System Blank Book"/>
                <a:ea typeface="+mn-ea"/>
                <a:cs typeface="Arial"/>
              </a:rPr>
              <a:t>AI requires </a:t>
            </a:r>
            <a:r>
              <a:rPr kumimoji="0" lang="en-US" sz="1300" b="0" i="1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T System Blank Book"/>
                <a:ea typeface="+mn-ea"/>
                <a:cs typeface="Arial"/>
              </a:rPr>
              <a:t>clean, well-maintained digital artifact,</a:t>
            </a: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T System Blank Book"/>
                <a:ea typeface="+mn-ea"/>
                <a:cs typeface="Arial"/>
              </a:rPr>
              <a:t> an end to poor practice /poor hygiene. Tooling must integrate seamlessly with AI while remaining </a:t>
            </a:r>
            <a:r>
              <a:rPr kumimoji="0" lang="en-US" sz="1300" b="0" i="1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T System Blank Book"/>
                <a:ea typeface="+mn-ea"/>
                <a:cs typeface="Arial"/>
              </a:rPr>
              <a:t>fit for purpose</a:t>
            </a: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T System Blank Book"/>
                <a:ea typeface="+mn-ea"/>
                <a:cs typeface="Arial"/>
              </a:rPr>
              <a:t>. Culture will fight back - leading requires a fundamentally </a:t>
            </a:r>
            <a:r>
              <a:rPr kumimoji="0" lang="en-US" sz="1300" b="0" i="1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T System Blank Book"/>
                <a:ea typeface="+mn-ea"/>
                <a:cs typeface="Arial"/>
              </a:rPr>
              <a:t>different approach to change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The real risk with AI isn’t the tech— it’s carrying yesterday’s habits into tomorrow’s tools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8039A8-38D4-4BF5-287D-B5C195EAEE6C}"/>
              </a:ext>
            </a:extLst>
          </p:cNvPr>
          <p:cNvSpPr txBox="1"/>
          <p:nvPr/>
        </p:nvSpPr>
        <p:spPr>
          <a:xfrm>
            <a:off x="1374123" y="5112309"/>
            <a:ext cx="10693878" cy="130805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T System Mono Medium"/>
                <a:ea typeface="+mn-lt"/>
                <a:cs typeface="Arial"/>
              </a:rPr>
              <a:t>LEARN FROM AGILE—BUT DON’T REPEAT ITS MISTAKES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FT System Mono Medium"/>
              <a:ea typeface="+mn-ea"/>
              <a:cs typeface="Arial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T System Blank Book"/>
                <a:ea typeface="+mn-ea"/>
                <a:cs typeface="Arial"/>
              </a:rPr>
              <a:t>Agile is both  </a:t>
            </a:r>
            <a:r>
              <a:rPr kumimoji="0" lang="en-US" sz="1300" b="0" i="1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T System Blank Book"/>
                <a:ea typeface="+mn-ea"/>
                <a:cs typeface="Arial"/>
              </a:rPr>
              <a:t>a cautionary tale</a:t>
            </a: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T System Blank Book"/>
                <a:ea typeface="+mn-ea"/>
                <a:cs typeface="Arial"/>
              </a:rPr>
              <a:t>, and </a:t>
            </a:r>
            <a:r>
              <a:rPr kumimoji="0" lang="en-US" sz="1300" b="0" i="1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T System Blank Book"/>
                <a:ea typeface="+mn-ea"/>
                <a:cs typeface="Arial"/>
              </a:rPr>
              <a:t>catalyst for further change,</a:t>
            </a: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T System Blank Book"/>
                <a:ea typeface="+mn-ea"/>
                <a:cs typeface="Arial"/>
              </a:rPr>
              <a:t> acting as a launchpad for AI-augmented work. Centralize strategy: </a:t>
            </a:r>
            <a:r>
              <a:rPr kumimoji="0" lang="en-US" sz="1300" b="0" i="1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T System Blank Book"/>
                <a:ea typeface="+mn-ea"/>
                <a:cs typeface="Arial"/>
              </a:rPr>
              <a:t>vision, principles, incentives</a:t>
            </a: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T System Blank Book"/>
                <a:ea typeface="+mn-ea"/>
                <a:cs typeface="Arial"/>
              </a:rPr>
              <a:t>, and </a:t>
            </a:r>
            <a:r>
              <a:rPr kumimoji="0" lang="en-US" sz="1300" b="0" i="1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T System Blank Book"/>
                <a:ea typeface="+mn-ea"/>
                <a:cs typeface="Arial"/>
              </a:rPr>
              <a:t>building enablers</a:t>
            </a: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T System Blank Book"/>
                <a:ea typeface="+mn-ea"/>
                <a:cs typeface="Arial"/>
              </a:rPr>
              <a:t>. Execute change locally with </a:t>
            </a:r>
            <a:r>
              <a:rPr kumimoji="0" lang="en-US" sz="1300" b="0" i="1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T System Blank Book"/>
                <a:ea typeface="+mn-ea"/>
                <a:cs typeface="Arial"/>
              </a:rPr>
              <a:t>sustainable, incremental change.</a:t>
            </a: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T System Blank Book"/>
                <a:ea typeface="+mn-ea"/>
                <a:cs typeface="Arial"/>
              </a:rPr>
              <a:t>  Be  </a:t>
            </a:r>
            <a:r>
              <a:rPr kumimoji="0" lang="en-US" sz="13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T System Blank Book"/>
                <a:ea typeface="+mn-ea"/>
                <a:cs typeface="Arial"/>
              </a:rPr>
              <a:t>inspidintg</a:t>
            </a: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T System Blank Book"/>
                <a:ea typeface="+mn-ea"/>
                <a:cs typeface="Arial"/>
              </a:rPr>
              <a:t> in vision bit pragmatic in execution; above all </a:t>
            </a:r>
            <a:r>
              <a:rPr kumimoji="0" lang="en-US" sz="1300" b="0" i="1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T System Blank Book"/>
                <a:ea typeface="+mn-ea"/>
                <a:cs typeface="Arial"/>
              </a:rPr>
              <a:t>avoid another big bang change.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00" b="0" i="1" u="sng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FT System Blank Book"/>
              <a:ea typeface="+mn-ea"/>
              <a:cs typeface="Arial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Real change happens in steps - pacing and learning matter more than planning</a:t>
            </a:r>
          </a:p>
        </p:txBody>
      </p:sp>
      <p:pic>
        <p:nvPicPr>
          <p:cNvPr id="1028" name="Picture 4" descr="Exclamation icon. Alert 4999452 Vector ...">
            <a:extLst>
              <a:ext uri="{FF2B5EF4-FFF2-40B4-BE49-F238E27FC236}">
                <a16:creationId xmlns:a16="http://schemas.microsoft.com/office/drawing/2014/main" id="{604BD613-30FF-C80B-94BE-3D02A25CAB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491" y="3654533"/>
            <a:ext cx="834419" cy="678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Arc 10">
            <a:extLst>
              <a:ext uri="{FF2B5EF4-FFF2-40B4-BE49-F238E27FC236}">
                <a16:creationId xmlns:a16="http://schemas.microsoft.com/office/drawing/2014/main" id="{D6506629-5777-5F24-C80F-F56E21A29ED6}"/>
              </a:ext>
            </a:extLst>
          </p:cNvPr>
          <p:cNvSpPr/>
          <p:nvPr/>
        </p:nvSpPr>
        <p:spPr>
          <a:xfrm>
            <a:off x="705806" y="5191876"/>
            <a:ext cx="531473" cy="457616"/>
          </a:xfrm>
          <a:prstGeom prst="arc">
            <a:avLst>
              <a:gd name="adj1" fmla="val 16200000"/>
              <a:gd name="adj2" fmla="val 13338911"/>
            </a:avLst>
          </a:prstGeom>
          <a:ln w="381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 w="76200">
                <a:solidFill>
                  <a:srgbClr val="000000"/>
                </a:solidFill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11690738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A6AB4B8-494D-4856-2AD5-BA5C0CFF5D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94BB7C8-036A-E4FE-9144-C2EBF8B693D1}"/>
              </a:ext>
            </a:extLst>
          </p:cNvPr>
          <p:cNvCxnSpPr>
            <a:cxnSpLocks/>
          </p:cNvCxnSpPr>
          <p:nvPr/>
        </p:nvCxnSpPr>
        <p:spPr>
          <a:xfrm flipV="1">
            <a:off x="5328856" y="3563122"/>
            <a:ext cx="6119471" cy="25744"/>
          </a:xfrm>
          <a:prstGeom prst="line">
            <a:avLst/>
          </a:prstGeom>
          <a:solidFill>
            <a:srgbClr val="E5E8FF"/>
          </a:solidFill>
          <a:ln w="28575">
            <a:solidFill>
              <a:srgbClr val="FF7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8E1248C-3601-DD42-93E5-2D42ECD85A69}"/>
              </a:ext>
            </a:extLst>
          </p:cNvPr>
          <p:cNvCxnSpPr>
            <a:cxnSpLocks/>
          </p:cNvCxnSpPr>
          <p:nvPr/>
        </p:nvCxnSpPr>
        <p:spPr>
          <a:xfrm>
            <a:off x="625714" y="3578998"/>
            <a:ext cx="4090661" cy="0"/>
          </a:xfrm>
          <a:prstGeom prst="line">
            <a:avLst/>
          </a:prstGeom>
          <a:solidFill>
            <a:srgbClr val="E5E8FF"/>
          </a:solidFill>
          <a:ln w="28575">
            <a:solidFill>
              <a:srgbClr val="FF7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2">
            <a:extLst>
              <a:ext uri="{FF2B5EF4-FFF2-40B4-BE49-F238E27FC236}">
                <a16:creationId xmlns:a16="http://schemas.microsoft.com/office/drawing/2014/main" id="{CFD639DB-6A55-86E0-C4AC-AA2E29DE4F1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XXX wants to maximize successful adoption of AI Workforce Enablement </a:t>
            </a:r>
          </a:p>
        </p:txBody>
      </p:sp>
      <p:sp>
        <p:nvSpPr>
          <p:cNvPr id="35" name="TextBox 31">
            <a:extLst>
              <a:ext uri="{FF2B5EF4-FFF2-40B4-BE49-F238E27FC236}">
                <a16:creationId xmlns:a16="http://schemas.microsoft.com/office/drawing/2014/main" id="{543F61F0-345D-2315-1F63-BC6548ED4AC2}"/>
              </a:ext>
            </a:extLst>
          </p:cNvPr>
          <p:cNvSpPr txBox="1"/>
          <p:nvPr/>
        </p:nvSpPr>
        <p:spPr>
          <a:xfrm>
            <a:off x="5337567" y="3761730"/>
            <a:ext cx="6212456" cy="2062992"/>
          </a:xfrm>
          <a:prstGeom prst="rect">
            <a:avLst/>
          </a:prstGeom>
          <a:noFill/>
        </p:spPr>
        <p:txBody>
          <a:bodyPr wrap="square" lIns="36000" tIns="36000" rIns="36000" bIns="3600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marR="0" lvl="1" indent="-171450" algn="l" defTabSz="4572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witzer"/>
              </a:rPr>
              <a:t>Intentional AI Delivery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witzer"/>
              </a:rPr>
              <a:t>will be the core, informed by our leading-edge AI pairing experience and decades of modern methods delivery</a:t>
            </a:r>
          </a:p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witzer"/>
              </a:rPr>
              <a:t>Simplicity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witzer"/>
              </a:rPr>
              <a:t> will guide us, benefiting from our experience in better ways of working.</a:t>
            </a:r>
          </a:p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1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witzer"/>
              </a:rPr>
              <a:t>Mentorship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witzer"/>
              </a:rPr>
              <a:t> our passion for levelling up your people will set the tone</a:t>
            </a:r>
          </a:p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1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witzer"/>
              </a:rPr>
              <a:t>Contextual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witzer"/>
              </a:rPr>
              <a:t>  the strategy will promote incremental change, pairing at all levels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witzer"/>
            </a:endParaRPr>
          </a:p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witzer"/>
              </a:rPr>
              <a:t>Industry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witzer"/>
              </a:rPr>
              <a:t>  our intimate understanding of Canada’s FIs include countermeasures meant to protect against AI induced error and bias</a:t>
            </a:r>
          </a:p>
          <a:p>
            <a:pPr marL="171450" marR="0" lvl="1" indent="-171450" algn="l" defTabSz="4572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witzer"/>
            </a:endParaRPr>
          </a:p>
        </p:txBody>
      </p:sp>
      <p:sp>
        <p:nvSpPr>
          <p:cNvPr id="7" name="TextBox 31">
            <a:extLst>
              <a:ext uri="{FF2B5EF4-FFF2-40B4-BE49-F238E27FC236}">
                <a16:creationId xmlns:a16="http://schemas.microsoft.com/office/drawing/2014/main" id="{09729A35-88BC-0F12-D30D-26007E857C7E}"/>
              </a:ext>
            </a:extLst>
          </p:cNvPr>
          <p:cNvSpPr txBox="1"/>
          <p:nvPr/>
        </p:nvSpPr>
        <p:spPr>
          <a:xfrm>
            <a:off x="16350097" y="5696484"/>
            <a:ext cx="3699917" cy="996033"/>
          </a:xfrm>
          <a:prstGeom prst="rect">
            <a:avLst/>
          </a:prstGeom>
          <a:noFill/>
        </p:spPr>
        <p:txBody>
          <a:bodyPr wrap="square" lIns="36000" tIns="36000" rIns="36000" bIns="3600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Calibri"/>
              </a:rPr>
              <a:t>We are embedded in industry.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Calibri"/>
              </a:rPr>
              <a:t>We are active service providers to most of Canada’s financial institutions, with intimate understanding of operating best practice and expectations for the industry.</a:t>
            </a:r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8187414-386D-086C-57E3-96FE9F9765C9}"/>
              </a:ext>
            </a:extLst>
          </p:cNvPr>
          <p:cNvCxnSpPr>
            <a:cxnSpLocks/>
          </p:cNvCxnSpPr>
          <p:nvPr/>
        </p:nvCxnSpPr>
        <p:spPr>
          <a:xfrm flipV="1">
            <a:off x="662572" y="934413"/>
            <a:ext cx="11177003" cy="29885"/>
          </a:xfrm>
          <a:prstGeom prst="line">
            <a:avLst/>
          </a:prstGeom>
          <a:solidFill>
            <a:srgbClr val="E5E8FF"/>
          </a:solidFill>
          <a:ln w="28575">
            <a:solidFill>
              <a:srgbClr val="FF7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2736C9FB-D87E-10E1-ED85-338349D9E611}"/>
              </a:ext>
            </a:extLst>
          </p:cNvPr>
          <p:cNvSpPr txBox="1"/>
          <p:nvPr/>
        </p:nvSpPr>
        <p:spPr>
          <a:xfrm>
            <a:off x="537493" y="3761730"/>
            <a:ext cx="4589336" cy="1591068"/>
          </a:xfrm>
          <a:prstGeom prst="rect">
            <a:avLst/>
          </a:prstGeom>
          <a:noFill/>
        </p:spPr>
        <p:txBody>
          <a:bodyPr wrap="square" lIns="36000" tIns="36000" rIns="36000" bIns="3600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witzer"/>
              </a:rPr>
              <a:t>Slop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witzer"/>
              </a:rPr>
              <a:t>— lazy use of AI makes undisciplined practices worse, poorly monitored use can result in catastrophic error </a:t>
            </a:r>
          </a:p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witzer"/>
              </a:rPr>
              <a:t>Dysfunction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witzer"/>
              </a:rPr>
              <a:t>— AI amplifies a broken system to be worse, faster</a:t>
            </a:r>
          </a:p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1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witzer"/>
              </a:rPr>
              <a:t>Morale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witzer"/>
              </a:rPr>
              <a:t>— If AI is seen to replace people adoption will stall</a:t>
            </a:r>
          </a:p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witzer"/>
              </a:rPr>
              <a:t>Fit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witzer"/>
              </a:rPr>
              <a:t>— big bang, one size fits all limits value and confuses teams</a:t>
            </a:r>
          </a:p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1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witzer"/>
              </a:rPr>
              <a:t>Bias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witzer"/>
              </a:rPr>
              <a:t> - AI may internalize, then scale your worst assumptions</a:t>
            </a:r>
          </a:p>
        </p:txBody>
      </p:sp>
      <p:pic>
        <p:nvPicPr>
          <p:cNvPr id="37" name="Graphic 36" descr="Register outline">
            <a:extLst>
              <a:ext uri="{FF2B5EF4-FFF2-40B4-BE49-F238E27FC236}">
                <a16:creationId xmlns:a16="http://schemas.microsoft.com/office/drawing/2014/main" id="{44E24076-104C-CC2E-A94B-2E4F6CCAD1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554009" y="2184433"/>
            <a:ext cx="596680" cy="596680"/>
          </a:xfrm>
          <a:prstGeom prst="rect">
            <a:avLst/>
          </a:prstGeom>
        </p:spPr>
      </p:pic>
      <p:sp>
        <p:nvSpPr>
          <p:cNvPr id="11" name="TextBox 30">
            <a:extLst>
              <a:ext uri="{FF2B5EF4-FFF2-40B4-BE49-F238E27FC236}">
                <a16:creationId xmlns:a16="http://schemas.microsoft.com/office/drawing/2014/main" id="{FEEEB5D4-7DDB-182D-BCC2-F6E4FB811DC4}"/>
              </a:ext>
            </a:extLst>
          </p:cNvPr>
          <p:cNvSpPr txBox="1"/>
          <p:nvPr/>
        </p:nvSpPr>
        <p:spPr>
          <a:xfrm>
            <a:off x="15310460" y="1461586"/>
            <a:ext cx="4749587" cy="318924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324AF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Our Proposal</a:t>
            </a:r>
            <a:endParaRPr kumimoji="0" lang="en-CA" sz="1600" b="1" i="0" u="none" strike="noStrike" kern="1200" cap="none" spc="0" normalizeH="0" baseline="0" noProof="0">
              <a:ln>
                <a:noFill/>
              </a:ln>
              <a:solidFill>
                <a:srgbClr val="324AF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E425C3A-90FB-78FA-B198-A22A23373F1A}"/>
              </a:ext>
            </a:extLst>
          </p:cNvPr>
          <p:cNvSpPr txBox="1"/>
          <p:nvPr/>
        </p:nvSpPr>
        <p:spPr>
          <a:xfrm>
            <a:off x="16350097" y="2148248"/>
            <a:ext cx="3709950" cy="2888859"/>
          </a:xfrm>
          <a:prstGeom prst="rect">
            <a:avLst/>
          </a:prstGeom>
          <a:noFill/>
        </p:spPr>
        <p:txBody>
          <a:bodyPr wrap="square" lIns="36000" tIns="36000" rIns="36000" bIns="3600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Calibri"/>
              </a:rPr>
              <a:t>Electric Mind is pleased to offer a </a:t>
            </a:r>
            <a:r>
              <a:rPr kumimoji="0" lang="en-CA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Calibri"/>
              </a:rPr>
              <a:t>10 </a:t>
            </a: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Calibri"/>
              </a:rPr>
              <a:t>week fixed price engagement for $</a:t>
            </a:r>
            <a:r>
              <a:rPr kumimoji="0" lang="en-CA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Calibri"/>
              </a:rPr>
              <a:t>300</a:t>
            </a: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Calibri"/>
              </a:rPr>
              <a:t>,000. </a:t>
            </a:r>
            <a:endParaRPr kumimoji="0" lang="en-CA" sz="12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2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Calibri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Calibri"/>
              </a:rPr>
              <a:t>Scope is comprehensive and will examine people, process, technology and tools from project and change inception through delivery to production.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Calibri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Calibri"/>
              </a:rPr>
              <a:t>Our engagement will produce three outcomes:</a:t>
            </a:r>
          </a:p>
          <a:p>
            <a:pPr marL="446088" marR="0" lvl="1" indent="-266700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CA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Calibri"/>
              </a:rPr>
              <a:t>Current State Summary &amp; Scorecard, </a:t>
            </a: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Calibri"/>
              </a:rPr>
              <a:t>including a rigorous maturity assessment.</a:t>
            </a:r>
          </a:p>
          <a:p>
            <a:pPr marL="446088" marR="0" lvl="1" indent="-266700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CA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Calibri"/>
              </a:rPr>
              <a:t>Target State Definition &amp; Gap Analysis </a:t>
            </a: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Calibri"/>
              </a:rPr>
              <a:t>across people, process and technology.</a:t>
            </a:r>
          </a:p>
          <a:p>
            <a:pPr marL="446088" marR="0" lvl="1" indent="-266700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CA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Calibri"/>
              </a:rPr>
              <a:t>Prioritized Implementation Roadmap, </a:t>
            </a: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Calibri"/>
              </a:rPr>
              <a:t>including identification of any “quick wins”.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Calibri"/>
            </a:endParaRPr>
          </a:p>
        </p:txBody>
      </p:sp>
      <p:pic>
        <p:nvPicPr>
          <p:cNvPr id="19" name="Graphic 18" descr="Bank outline">
            <a:extLst>
              <a:ext uri="{FF2B5EF4-FFF2-40B4-BE49-F238E27FC236}">
                <a16:creationId xmlns:a16="http://schemas.microsoft.com/office/drawing/2014/main" id="{14A8DA1F-9C4C-C617-5C45-BD4F66D585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554009" y="5719458"/>
            <a:ext cx="681788" cy="56644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D6F8744-A063-3893-6E2E-7FEADA427CAE}"/>
              </a:ext>
            </a:extLst>
          </p:cNvPr>
          <p:cNvSpPr txBox="1"/>
          <p:nvPr/>
        </p:nvSpPr>
        <p:spPr>
          <a:xfrm>
            <a:off x="521514" y="1060740"/>
            <a:ext cx="11318061" cy="8463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XXXX  is where in the journey</a:t>
            </a:r>
          </a:p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Calibri"/>
              </a:rPr>
              <a:t>XXXX leadership have seen the potential of delivering through disciplined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human/AI pairing firsthand through Electric Mind’s workshops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endParaRPr kumimoji="0" lang="en-US" sz="3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Calibri"/>
              </a:rPr>
              <a:t>XXX wants to increase productivity through adoption of AI Workforce Enablement across their organization</a:t>
            </a:r>
            <a:endParaRPr kumimoji="0" lang="en-CA" sz="1200" b="0" i="1" u="sng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Calibri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B5631E1-698A-1EB2-0408-50F2C5CD2FD2}"/>
              </a:ext>
            </a:extLst>
          </p:cNvPr>
          <p:cNvSpPr txBox="1"/>
          <p:nvPr/>
        </p:nvSpPr>
        <p:spPr>
          <a:xfrm>
            <a:off x="3817711" y="791959"/>
            <a:ext cx="4866724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Calibri"/>
              </a:rPr>
              <a:t>AI Adoption is A key Imperative for RBC CDN Banking IT Group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9153A6E-95B4-8141-8A51-0DEFEDAB2830}"/>
              </a:ext>
            </a:extLst>
          </p:cNvPr>
          <p:cNvSpPr txBox="1"/>
          <p:nvPr/>
        </p:nvSpPr>
        <p:spPr>
          <a:xfrm>
            <a:off x="12420006" y="3182614"/>
            <a:ext cx="4246227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Something something dark side EM is awesome</a:t>
            </a:r>
            <a:endParaRPr kumimoji="0" lang="en-CA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38711B7-8DB1-1057-CEFC-5750649E300D}"/>
              </a:ext>
            </a:extLst>
          </p:cNvPr>
          <p:cNvSpPr txBox="1"/>
          <p:nvPr/>
        </p:nvSpPr>
        <p:spPr>
          <a:xfrm>
            <a:off x="963586" y="3304331"/>
            <a:ext cx="3354459" cy="461665"/>
          </a:xfrm>
          <a:prstGeom prst="rect">
            <a:avLst/>
          </a:prstGeom>
          <a:solidFill>
            <a:schemeClr val="bg1"/>
          </a:solidFill>
        </p:spPr>
        <p:txBody>
          <a:bodyPr wrap="square" lIns="0" rIns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witzer"/>
              </a:rPr>
              <a:t>RBC is excited by the opportunities, but is concerned with the risk</a:t>
            </a:r>
          </a:p>
        </p:txBody>
      </p:sp>
      <p:sp>
        <p:nvSpPr>
          <p:cNvPr id="40" name="TextBox 30">
            <a:extLst>
              <a:ext uri="{FF2B5EF4-FFF2-40B4-BE49-F238E27FC236}">
                <a16:creationId xmlns:a16="http://schemas.microsoft.com/office/drawing/2014/main" id="{C096DA90-2758-D3D9-92B6-948CF48305EE}"/>
              </a:ext>
            </a:extLst>
          </p:cNvPr>
          <p:cNvSpPr txBox="1"/>
          <p:nvPr/>
        </p:nvSpPr>
        <p:spPr>
          <a:xfrm>
            <a:off x="747760" y="2761037"/>
            <a:ext cx="11091815" cy="318924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181B1F">
                    <a:lumMod val="75000"/>
                    <a:lumOff val="25000"/>
                  </a:srgbClr>
                </a:solidFill>
                <a:effectLst/>
                <a:uLnTx/>
                <a:uFillTx/>
                <a:latin typeface="Switzer"/>
              </a:rPr>
              <a:t>XXX has asked Agile By Design to </a:t>
            </a:r>
            <a:r>
              <a:rPr kumimoji="0" lang="en-CA" sz="1600" b="1" i="0" u="none" strike="noStrike" kern="1200" cap="none" spc="0" normalizeH="0" baseline="0" noProof="0" dirty="0">
                <a:ln>
                  <a:noFill/>
                </a:ln>
                <a:solidFill>
                  <a:srgbClr val="181B1F">
                    <a:lumMod val="75000"/>
                    <a:lumOff val="25000"/>
                  </a:srgbClr>
                </a:solidFill>
                <a:effectLst/>
                <a:uLnTx/>
                <a:uFillTx/>
                <a:latin typeface="Switzer"/>
              </a:rPr>
              <a:t>review AI adoption readiness and develop an actionable roadmap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181B1F">
                  <a:lumMod val="75000"/>
                  <a:lumOff val="25000"/>
                </a:srgbClr>
              </a:solidFill>
              <a:effectLst/>
              <a:uLnTx/>
              <a:uFillTx/>
              <a:latin typeface="Switzer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DA5344A-FD2E-5943-43C5-E7E45C5C7BBB}"/>
              </a:ext>
            </a:extLst>
          </p:cNvPr>
          <p:cNvSpPr txBox="1"/>
          <p:nvPr/>
        </p:nvSpPr>
        <p:spPr>
          <a:xfrm>
            <a:off x="5594796" y="3358033"/>
            <a:ext cx="5697997" cy="461665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txBody>
          <a:bodyPr wrap="square" lIns="0" rIns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witzer"/>
              </a:rPr>
              <a:t>Electric Mind is uniquely positioned to deliver a strategy that builds trust, grows talent, and embeds AI safely and sustainably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3FAACC2-B94B-98D7-3828-24E723F7E733}"/>
              </a:ext>
            </a:extLst>
          </p:cNvPr>
          <p:cNvSpPr txBox="1"/>
          <p:nvPr/>
        </p:nvSpPr>
        <p:spPr>
          <a:xfrm>
            <a:off x="479692" y="5907273"/>
            <a:ext cx="112326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ABD can help XXX  move from vision to execution readiness while avoiding costly missteps</a:t>
            </a:r>
            <a:endParaRPr kumimoji="0" lang="en-CA" sz="180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614994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C63B4C-5C48-54C5-BAFF-BA3ED132AD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Picture 71">
            <a:extLst>
              <a:ext uri="{FF2B5EF4-FFF2-40B4-BE49-F238E27FC236}">
                <a16:creationId xmlns:a16="http://schemas.microsoft.com/office/drawing/2014/main" id="{B5CF26B5-4066-FA33-EF8F-9808143387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683061" y="2383933"/>
            <a:ext cx="2956002" cy="2548349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51A96295-02C5-D14E-CBE4-D0D0ABBE8FAC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15000"/>
          </a:blip>
          <a:stretch>
            <a:fillRect/>
          </a:stretch>
        </p:blipFill>
        <p:spPr>
          <a:xfrm>
            <a:off x="2666260" y="827663"/>
            <a:ext cx="6822015" cy="5828281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AA1722FF-70C9-1B71-4902-46E4765201F6}"/>
              </a:ext>
            </a:extLst>
          </p:cNvPr>
          <p:cNvSpPr txBox="1">
            <a:spLocks/>
          </p:cNvSpPr>
          <p:nvPr/>
        </p:nvSpPr>
        <p:spPr>
          <a:xfrm>
            <a:off x="486060" y="404813"/>
            <a:ext cx="11452901" cy="7755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 Medium" panose="02000503020000020003" pitchFamily="2" charset="0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Medium"/>
                <a:ea typeface="+mj-ea"/>
                <a:cs typeface="+mj-cs"/>
              </a:rPr>
              <a:t>AI-driven mindset, practice, and tools will accelerate</a:t>
            </a:r>
            <a:r>
              <a:rPr kumimoji="0" lang="en-CA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Medium"/>
                <a:ea typeface="+mj-ea"/>
                <a:cs typeface="+mj-cs"/>
              </a:rPr>
              <a:t> the </a:t>
            </a:r>
            <a:r>
              <a:rPr kumimoji="0" lang="en-CA" sz="2800" b="0" i="1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Medium"/>
                <a:ea typeface="+mj-ea"/>
                <a:cs typeface="+mj-cs"/>
              </a:rPr>
              <a:t>entire </a:t>
            </a:r>
            <a:r>
              <a:rPr kumimoji="0" lang="en-CA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Medium"/>
                <a:ea typeface="+mj-ea"/>
                <a:cs typeface="+mj-cs"/>
              </a:rPr>
              <a:t>delivery lifecycle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Medium"/>
              <a:ea typeface="+mj-ea"/>
              <a:cs typeface="+mj-c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44A41AB-EF43-1C25-CB11-888D0AECDBC2}"/>
              </a:ext>
            </a:extLst>
          </p:cNvPr>
          <p:cNvSpPr txBox="1"/>
          <p:nvPr/>
        </p:nvSpPr>
        <p:spPr>
          <a:xfrm>
            <a:off x="8179660" y="1935244"/>
            <a:ext cx="3496388" cy="183640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Scoping and Planning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AI listens to team conversations  &amp; workshops -artifacts are generated that align outcomes to scope &amp; acceptance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AI helps extracts key decisions, drafts stories, define specs, and refine acceptance criteria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Handoffs across business and IT are faster &amp; cleaner 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FA43301-C2E4-1127-8F0B-ACC7DEE21C7D}"/>
              </a:ext>
            </a:extLst>
          </p:cNvPr>
          <p:cNvSpPr txBox="1"/>
          <p:nvPr/>
        </p:nvSpPr>
        <p:spPr>
          <a:xfrm>
            <a:off x="4371758" y="1261135"/>
            <a:ext cx="3681503" cy="195694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Opportunity Refinement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AI brings business context to IT quickly – clarifying the problem, sizing the effort, and surfacing the value. 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Stakeholder goals, risk signals, IT capability, are used to generate business cases, roadmaps, and credible delivery plans in hours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Accelerate alignment between IT and business partners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16F0ED8-48DA-FEC1-AFA4-99052D29B0DD}"/>
              </a:ext>
            </a:extLst>
          </p:cNvPr>
          <p:cNvSpPr txBox="1"/>
          <p:nvPr/>
        </p:nvSpPr>
        <p:spPr>
          <a:xfrm>
            <a:off x="4371759" y="4751978"/>
            <a:ext cx="3684144" cy="178510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Testing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AI auto-generates unit tests, integration contracts, edge cases, and test templates.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Test scaffolds are created in parallel with stories, shortening feedback loops and increasing test coverage. Human QA reviews, tunes and finalizes. 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Testing is done earlier, deeper, and more frequently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F7C7E55-CAE8-3DD9-9462-045A878246DC}"/>
              </a:ext>
            </a:extLst>
          </p:cNvPr>
          <p:cNvSpPr txBox="1"/>
          <p:nvPr/>
        </p:nvSpPr>
        <p:spPr>
          <a:xfrm>
            <a:off x="845245" y="4126163"/>
            <a:ext cx="3384557" cy="178510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Production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Integrated AI / CICD tooling predicts and even remediates deployment issues, and optimises release windows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AI monitors and detect anomalies, suggest optimizations, and even generate fixes.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Go lives are faster, mor frequent and more reliable.</a:t>
            </a:r>
          </a:p>
        </p:txBody>
      </p:sp>
      <p:pic>
        <p:nvPicPr>
          <p:cNvPr id="57" name="Graphic 56">
            <a:extLst>
              <a:ext uri="{FF2B5EF4-FFF2-40B4-BE49-F238E27FC236}">
                <a16:creationId xmlns:a16="http://schemas.microsoft.com/office/drawing/2014/main" id="{48D1563A-C06F-1547-9B74-15FCC554CE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482308" y="1871911"/>
            <a:ext cx="360000" cy="360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2CCDCBF-4806-A729-677F-60EB1645B7E0}"/>
              </a:ext>
            </a:extLst>
          </p:cNvPr>
          <p:cNvSpPr txBox="1"/>
          <p:nvPr/>
        </p:nvSpPr>
        <p:spPr>
          <a:xfrm>
            <a:off x="8251079" y="4182521"/>
            <a:ext cx="3627700" cy="178510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>
              <a:defRPr sz="1600" b="1"/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Engineering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AI brings context necessary to align needs to current systems and target architecture 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Developer supervised agents generate well crafted code, accelerate integration, and ease system migration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Productivity and throughput increase, boilerplate work and design drift are eliminated.</a:t>
            </a:r>
            <a:endParaRPr kumimoji="0" lang="en-US" sz="1200" b="1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F752C53-E3A9-86BD-C09B-40055A230A21}"/>
              </a:ext>
            </a:extLst>
          </p:cNvPr>
          <p:cNvSpPr txBox="1"/>
          <p:nvPr/>
        </p:nvSpPr>
        <p:spPr>
          <a:xfrm>
            <a:off x="772697" y="1739634"/>
            <a:ext cx="3414504" cy="191847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Validation</a:t>
            </a:r>
            <a:endParaRPr kumimoji="0" lang="en-CA" sz="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AI helps measure real-world impact - correlating user behavior and adoption to outcomes.</a:t>
            </a:r>
            <a:b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</a:b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Signals are tied back to hypotheses, enabling rapid learning and course correction, closing the gap between delivery and value.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Business and IT learn faster what’s working, —and what matters.</a:t>
            </a:r>
            <a:endParaRPr kumimoji="0" lang="en-CA" sz="120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62" name="AutoShape 2">
            <a:extLst>
              <a:ext uri="{FF2B5EF4-FFF2-40B4-BE49-F238E27FC236}">
                <a16:creationId xmlns:a16="http://schemas.microsoft.com/office/drawing/2014/main" id="{8F229457-6868-552B-7BAE-2780CF2CE91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63" name="AutoShape 4">
            <a:extLst>
              <a:ext uri="{FF2B5EF4-FFF2-40B4-BE49-F238E27FC236}">
                <a16:creationId xmlns:a16="http://schemas.microsoft.com/office/drawing/2014/main" id="{2240353D-79A4-9ABE-A526-A0597D75FD8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65" name="Graphic 64">
            <a:extLst>
              <a:ext uri="{FF2B5EF4-FFF2-40B4-BE49-F238E27FC236}">
                <a16:creationId xmlns:a16="http://schemas.microsoft.com/office/drawing/2014/main" id="{73302A1A-27F9-B776-C0E8-5553B197D30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963323" y="1169454"/>
            <a:ext cx="360000" cy="360000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id="{71987D35-025A-9FB5-6AF0-B0C70272BCC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195036" y="4135590"/>
            <a:ext cx="360000" cy="360000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id="{3FE7641D-00EE-FFCC-D568-584B4D7D51B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906339" y="1685576"/>
            <a:ext cx="360000" cy="360000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:a16="http://schemas.microsoft.com/office/drawing/2014/main" id="{208CD3DF-FBAE-50E6-020E-416BC61154D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067485" y="4071137"/>
            <a:ext cx="360000" cy="36000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id="{6D72D4DE-530E-0D02-B2AE-4E6736F5F27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217697" y="4674106"/>
            <a:ext cx="360000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999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5D58D-5B09-1497-3589-C870CF1A39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819" y="142555"/>
            <a:ext cx="11232616" cy="396519"/>
          </a:xfrm>
        </p:spPr>
        <p:txBody>
          <a:bodyPr/>
          <a:lstStyle/>
          <a:p>
            <a:r>
              <a:rPr lang="en-CA" dirty="0"/>
              <a:t>Change Strategy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5A2C7C-FCA9-24C1-80E5-C34847F1188F}"/>
              </a:ext>
            </a:extLst>
          </p:cNvPr>
          <p:cNvSpPr txBox="1"/>
          <p:nvPr/>
        </p:nvSpPr>
        <p:spPr>
          <a:xfrm>
            <a:off x="1121868" y="1121697"/>
            <a:ext cx="4276978" cy="400110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4F4F1"/>
                </a:solidFill>
                <a:effectLst/>
                <a:uLnTx/>
                <a:uFillTx/>
                <a:latin typeface="Scotia Headline"/>
                <a:ea typeface="+mn-ea"/>
                <a:cs typeface="+mn-cs"/>
              </a:rPr>
              <a:t>Expand the case for </a:t>
            </a: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F4F4F1"/>
                </a:solidFill>
                <a:effectLst/>
                <a:uLnTx/>
                <a:uFillTx/>
                <a:latin typeface="Scotia Headline"/>
                <a:ea typeface="+mn-ea"/>
                <a:cs typeface="+mn-cs"/>
              </a:rPr>
              <a:t>change…</a:t>
            </a:r>
            <a:endParaRPr kumimoji="0" lang="en-US" sz="2000" b="1" i="0" u="none" strike="noStrike" kern="1200" cap="none" spc="0" normalizeH="0" baseline="0" noProof="0">
              <a:ln>
                <a:noFill/>
              </a:ln>
              <a:solidFill>
                <a:srgbClr val="F4F4F1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E4C428A-8C35-112D-A341-C3C68F36B948}"/>
              </a:ext>
            </a:extLst>
          </p:cNvPr>
          <p:cNvSpPr txBox="1"/>
          <p:nvPr/>
        </p:nvSpPr>
        <p:spPr>
          <a:xfrm>
            <a:off x="370582" y="937819"/>
            <a:ext cx="7086821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Enablement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Assess the system for high-leverage failure points. Introduce consumer-level AI and light workflow tweaks to maximize impact.</a:t>
            </a:r>
            <a:b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</a:br>
            <a:r>
              <a:rPr kumimoji="0" lang="en-US" sz="1200" b="0" i="1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Give your workforce superpowers.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622E135-EDC4-81AD-9828-552D0FD20AF0}"/>
              </a:ext>
            </a:extLst>
          </p:cNvPr>
          <p:cNvSpPr txBox="1"/>
          <p:nvPr/>
        </p:nvSpPr>
        <p:spPr>
          <a:xfrm>
            <a:off x="467819" y="5027629"/>
            <a:ext cx="6988462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witzer"/>
                <a:ea typeface="STZhongsong" panose="020B0503020204020204" pitchFamily="2" charset="-122"/>
                <a:cs typeface="Helvetica"/>
                <a:sym typeface="Wingdings" pitchFamily="2" charset="2"/>
              </a:rPr>
              <a:t>Navigation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witzer"/>
              <a:ea typeface="STZhongsong" panose="020B0503020204020204" pitchFamily="2" charset="-122"/>
              <a:cs typeface="Helvetica"/>
              <a:sym typeface="Wingdings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Success is about aiming human-in-the-loop effort where it matters most — critical judgment, values, and edge decisions.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Enable Humans to focus on values and judgment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.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witzer"/>
              <a:ea typeface="STZhongsong" panose="020B0503020204020204" pitchFamily="2" charset="-122"/>
              <a:cs typeface="Helvetica"/>
              <a:sym typeface="Wingdings" pitchFamily="2" charset="2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D63EF85-19D8-F099-2593-42BF23EBD8B0}"/>
              </a:ext>
            </a:extLst>
          </p:cNvPr>
          <p:cNvSpPr txBox="1"/>
          <p:nvPr/>
        </p:nvSpPr>
        <p:spPr>
          <a:xfrm>
            <a:off x="392984" y="2027223"/>
            <a:ext cx="6905476" cy="10464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Ownership</a:t>
            </a:r>
            <a:b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</a:b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Channel early success to spark ownership. People tune, feed, and steward their own agents.</a:t>
            </a:r>
            <a:b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</a:b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AI boosts leader’s ability to provide their context at larger scale, share their knowledge, and raise standards.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Bring specialized context to the frontline increasing relevance, awareness, and alignment</a:t>
            </a:r>
            <a:endParaRPr kumimoji="0" lang="en-US" sz="1200" b="0" i="1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witzer"/>
              <a:ea typeface="STZhongsong" panose="020B0503020204020204" pitchFamily="2" charset="-122"/>
              <a:cs typeface="Helvetica"/>
              <a:sym typeface="Wingdings" pitchFamily="2" charset="2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AD18366-DC88-91C0-E4F1-6A9352A4658F}"/>
              </a:ext>
            </a:extLst>
          </p:cNvPr>
          <p:cNvSpPr txBox="1"/>
          <p:nvPr/>
        </p:nvSpPr>
        <p:spPr>
          <a:xfrm>
            <a:off x="385703" y="3475773"/>
            <a:ext cx="6988462" cy="10464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Orchestration</a:t>
            </a:r>
            <a:b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</a:b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Momentum fuels broader alignment towards a simplification and more holistic improvement.  Leaders, while remaining in charge -  are responsible for amplifying their presence through a network of agent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Connect the enterprise, helping people act with purpose,  and connect strategy to execution</a:t>
            </a: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8DEF8E0B-C40B-0F9E-DB93-849DE72156CD}"/>
              </a:ext>
            </a:extLst>
          </p:cNvPr>
          <p:cNvCxnSpPr>
            <a:cxnSpLocks/>
          </p:cNvCxnSpPr>
          <p:nvPr/>
        </p:nvCxnSpPr>
        <p:spPr>
          <a:xfrm>
            <a:off x="7722330" y="756644"/>
            <a:ext cx="7963" cy="5344712"/>
          </a:xfrm>
          <a:prstGeom prst="line">
            <a:avLst/>
          </a:prstGeom>
          <a:ln w="38100">
            <a:gradFill>
              <a:gsLst>
                <a:gs pos="0">
                  <a:schemeClr val="accent1">
                    <a:lumMod val="20000"/>
                    <a:lumOff val="80000"/>
                  </a:schemeClr>
                </a:gs>
                <a:gs pos="100000">
                  <a:schemeClr val="accent1">
                    <a:lumMod val="50000"/>
                  </a:schemeClr>
                </a:gs>
                <a:gs pos="53000">
                  <a:schemeClr val="accent1"/>
                </a:gs>
              </a:gsLst>
              <a:lin ang="5400000" scaled="0"/>
            </a:gra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131" name="Group 4130">
            <a:extLst>
              <a:ext uri="{FF2B5EF4-FFF2-40B4-BE49-F238E27FC236}">
                <a16:creationId xmlns:a16="http://schemas.microsoft.com/office/drawing/2014/main" id="{F852EFAF-00FF-A59C-3E6D-2F2CA173AAED}"/>
              </a:ext>
            </a:extLst>
          </p:cNvPr>
          <p:cNvGrpSpPr/>
          <p:nvPr/>
        </p:nvGrpSpPr>
        <p:grpSpPr>
          <a:xfrm>
            <a:off x="8620730" y="1947372"/>
            <a:ext cx="2798315" cy="1092914"/>
            <a:chOff x="6402001" y="2034672"/>
            <a:chExt cx="2865226" cy="1282469"/>
          </a:xfrm>
        </p:grpSpPr>
        <p:grpSp>
          <p:nvGrpSpPr>
            <p:cNvPr id="4108" name="Group 4107">
              <a:extLst>
                <a:ext uri="{FF2B5EF4-FFF2-40B4-BE49-F238E27FC236}">
                  <a16:creationId xmlns:a16="http://schemas.microsoft.com/office/drawing/2014/main" id="{CA3AACE2-7F8B-DF8D-DEF7-704DCF8AD0D8}"/>
                </a:ext>
              </a:extLst>
            </p:cNvPr>
            <p:cNvGrpSpPr/>
            <p:nvPr/>
          </p:nvGrpSpPr>
          <p:grpSpPr>
            <a:xfrm>
              <a:off x="8019552" y="2702840"/>
              <a:ext cx="1247675" cy="614301"/>
              <a:chOff x="7214456" y="3821604"/>
              <a:chExt cx="1707775" cy="840825"/>
            </a:xfrm>
          </p:grpSpPr>
          <p:pic>
            <p:nvPicPr>
              <p:cNvPr id="4102" name="Picture 4" descr="138,400+ Brain Icon Stock Illustrations, Royalty-Free Vector ...">
                <a:extLst>
                  <a:ext uri="{FF2B5EF4-FFF2-40B4-BE49-F238E27FC236}">
                    <a16:creationId xmlns:a16="http://schemas.microsoft.com/office/drawing/2014/main" id="{44D45D57-585B-6D87-304A-BDDEA3D76B7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214456" y="3926468"/>
                <a:ext cx="1027847" cy="6791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105" name="Rectangle: Rounded Corners 4104">
                <a:extLst>
                  <a:ext uri="{FF2B5EF4-FFF2-40B4-BE49-F238E27FC236}">
                    <a16:creationId xmlns:a16="http://schemas.microsoft.com/office/drawing/2014/main" id="{6C1A2B4B-ED2C-6D35-5869-25984A13D1E2}"/>
                  </a:ext>
                </a:extLst>
              </p:cNvPr>
              <p:cNvSpPr/>
              <p:nvPr/>
            </p:nvSpPr>
            <p:spPr>
              <a:xfrm>
                <a:off x="7421391" y="3821604"/>
                <a:ext cx="1500840" cy="840825"/>
              </a:xfrm>
              <a:prstGeom prst="roundRect">
                <a:avLst/>
              </a:prstGeom>
              <a:no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endParaRPr>
              </a:p>
            </p:txBody>
          </p:sp>
          <p:pic>
            <p:nvPicPr>
              <p:cNvPr id="4107" name="Picture 4106">
                <a:extLst>
                  <a:ext uri="{FF2B5EF4-FFF2-40B4-BE49-F238E27FC236}">
                    <a16:creationId xmlns:a16="http://schemas.microsoft.com/office/drawing/2014/main" id="{7E58265A-5D30-1A96-0C6E-51D01974E8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7949394" y="3863585"/>
                <a:ext cx="866525" cy="741994"/>
              </a:xfrm>
              <a:prstGeom prst="rect">
                <a:avLst/>
              </a:prstGeom>
            </p:spPr>
          </p:pic>
        </p:grpSp>
        <p:grpSp>
          <p:nvGrpSpPr>
            <p:cNvPr id="4109" name="Group 4108">
              <a:extLst>
                <a:ext uri="{FF2B5EF4-FFF2-40B4-BE49-F238E27FC236}">
                  <a16:creationId xmlns:a16="http://schemas.microsoft.com/office/drawing/2014/main" id="{70306102-AF2D-9061-8EFC-0824896B8A1C}"/>
                </a:ext>
              </a:extLst>
            </p:cNvPr>
            <p:cNvGrpSpPr/>
            <p:nvPr/>
          </p:nvGrpSpPr>
          <p:grpSpPr>
            <a:xfrm>
              <a:off x="8000827" y="2034672"/>
              <a:ext cx="1239739" cy="614301"/>
              <a:chOff x="7188824" y="3919514"/>
              <a:chExt cx="1696912" cy="840825"/>
            </a:xfrm>
          </p:grpSpPr>
          <p:pic>
            <p:nvPicPr>
              <p:cNvPr id="4110" name="Picture 4" descr="138,400+ Brain Icon Stock Illustrations, Royalty-Free Vector ...">
                <a:extLst>
                  <a:ext uri="{FF2B5EF4-FFF2-40B4-BE49-F238E27FC236}">
                    <a16:creationId xmlns:a16="http://schemas.microsoft.com/office/drawing/2014/main" id="{E964A1CD-9583-216C-9FEB-E018E632D7C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188824" y="4024377"/>
                <a:ext cx="1027847" cy="6791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111" name="Rectangle: Rounded Corners 4110">
                <a:extLst>
                  <a:ext uri="{FF2B5EF4-FFF2-40B4-BE49-F238E27FC236}">
                    <a16:creationId xmlns:a16="http://schemas.microsoft.com/office/drawing/2014/main" id="{A1D3ECE6-2A59-12E0-EAC4-4E901819E7FF}"/>
                  </a:ext>
                </a:extLst>
              </p:cNvPr>
              <p:cNvSpPr/>
              <p:nvPr/>
            </p:nvSpPr>
            <p:spPr>
              <a:xfrm>
                <a:off x="7384896" y="3919514"/>
                <a:ext cx="1500840" cy="840825"/>
              </a:xfrm>
              <a:prstGeom prst="roundRect">
                <a:avLst/>
              </a:prstGeom>
              <a:no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endParaRPr>
              </a:p>
            </p:txBody>
          </p:sp>
          <p:pic>
            <p:nvPicPr>
              <p:cNvPr id="4112" name="Picture 4111">
                <a:extLst>
                  <a:ext uri="{FF2B5EF4-FFF2-40B4-BE49-F238E27FC236}">
                    <a16:creationId xmlns:a16="http://schemas.microsoft.com/office/drawing/2014/main" id="{7D743853-FC7B-7576-02A6-A4B16FDFA9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7923762" y="3961495"/>
                <a:ext cx="866526" cy="741995"/>
              </a:xfrm>
              <a:prstGeom prst="rect">
                <a:avLst/>
              </a:prstGeom>
            </p:spPr>
          </p:pic>
        </p:grpSp>
        <p:pic>
          <p:nvPicPr>
            <p:cNvPr id="4113" name="Picture 6" descr="Human Head Icons - Free SVG &amp; PNG Human ...">
              <a:extLst>
                <a:ext uri="{FF2B5EF4-FFF2-40B4-BE49-F238E27FC236}">
                  <a16:creationId xmlns:a16="http://schemas.microsoft.com/office/drawing/2014/main" id="{35A292D9-B01F-681C-E150-DCCE95D2929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86181" y="2067342"/>
              <a:ext cx="461754" cy="486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14" name="Picture 6" descr="Human Head Icons - Free SVG &amp; PNG Human ...">
              <a:extLst>
                <a:ext uri="{FF2B5EF4-FFF2-40B4-BE49-F238E27FC236}">
                  <a16:creationId xmlns:a16="http://schemas.microsoft.com/office/drawing/2014/main" id="{D4BE2686-F71B-2582-6944-8D6D05CADC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16060" y="2706040"/>
              <a:ext cx="461754" cy="486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15" name="Picture 6" descr="Human Head Icons - Free SVG &amp; PNG Human ...">
              <a:extLst>
                <a:ext uri="{FF2B5EF4-FFF2-40B4-BE49-F238E27FC236}">
                  <a16:creationId xmlns:a16="http://schemas.microsoft.com/office/drawing/2014/main" id="{F1036B41-80F3-49D1-F980-AC66490CC5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02001" y="2477763"/>
              <a:ext cx="461754" cy="486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162" name="Group 4161">
            <a:extLst>
              <a:ext uri="{FF2B5EF4-FFF2-40B4-BE49-F238E27FC236}">
                <a16:creationId xmlns:a16="http://schemas.microsoft.com/office/drawing/2014/main" id="{EFC3DFF3-5318-0D76-A32A-3A72F8E35B1C}"/>
              </a:ext>
            </a:extLst>
          </p:cNvPr>
          <p:cNvGrpSpPr/>
          <p:nvPr/>
        </p:nvGrpSpPr>
        <p:grpSpPr>
          <a:xfrm>
            <a:off x="8819484" y="778941"/>
            <a:ext cx="2520511" cy="834941"/>
            <a:chOff x="8450144" y="1012349"/>
            <a:chExt cx="2520511" cy="834941"/>
          </a:xfrm>
        </p:grpSpPr>
        <p:grpSp>
          <p:nvGrpSpPr>
            <p:cNvPr id="4143" name="Group 4142">
              <a:extLst>
                <a:ext uri="{FF2B5EF4-FFF2-40B4-BE49-F238E27FC236}">
                  <a16:creationId xmlns:a16="http://schemas.microsoft.com/office/drawing/2014/main" id="{9B09DFF5-D6E7-D840-0DBF-89E0D2713F27}"/>
                </a:ext>
              </a:extLst>
            </p:cNvPr>
            <p:cNvGrpSpPr/>
            <p:nvPr/>
          </p:nvGrpSpPr>
          <p:grpSpPr>
            <a:xfrm>
              <a:off x="10261967" y="1020170"/>
              <a:ext cx="611912" cy="664844"/>
              <a:chOff x="8595285" y="1059513"/>
              <a:chExt cx="611912" cy="664844"/>
            </a:xfrm>
          </p:grpSpPr>
          <p:pic>
            <p:nvPicPr>
              <p:cNvPr id="4135" name="Picture 6" descr="Cloud Computing Icon SVG Vector &amp; PNG Free Download | UXWing">
                <a:extLst>
                  <a:ext uri="{FF2B5EF4-FFF2-40B4-BE49-F238E27FC236}">
                    <a16:creationId xmlns:a16="http://schemas.microsoft.com/office/drawing/2014/main" id="{08D5841D-985D-39F5-5757-9A52D0CC453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595285" y="1189844"/>
                <a:ext cx="527418" cy="5345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42" name="Picture 4141" descr="A black and white robot head&#10;&#10;AI-generated content may be incorrect.">
                <a:extLst>
                  <a:ext uri="{FF2B5EF4-FFF2-40B4-BE49-F238E27FC236}">
                    <a16:creationId xmlns:a16="http://schemas.microsoft.com/office/drawing/2014/main" id="{2C0E5BAA-D3E4-46D5-B927-78E4DEFA86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8872025" y="1059513"/>
                <a:ext cx="335172" cy="421957"/>
              </a:xfrm>
              <a:prstGeom prst="rect">
                <a:avLst/>
              </a:prstGeom>
            </p:spPr>
          </p:pic>
        </p:grpSp>
        <p:sp>
          <p:nvSpPr>
            <p:cNvPr id="4145" name="Rectangle: Rounded Corners 4144">
              <a:extLst>
                <a:ext uri="{FF2B5EF4-FFF2-40B4-BE49-F238E27FC236}">
                  <a16:creationId xmlns:a16="http://schemas.microsoft.com/office/drawing/2014/main" id="{935BA334-4254-C00C-93B6-197F24A7C50A}"/>
                </a:ext>
              </a:extLst>
            </p:cNvPr>
            <p:cNvSpPr/>
            <p:nvPr/>
          </p:nvSpPr>
          <p:spPr>
            <a:xfrm>
              <a:off x="10064967" y="1061475"/>
              <a:ext cx="905688" cy="679067"/>
            </a:xfrm>
            <a:prstGeom prst="round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  <p:grpSp>
          <p:nvGrpSpPr>
            <p:cNvPr id="4155" name="Group 4154">
              <a:extLst>
                <a:ext uri="{FF2B5EF4-FFF2-40B4-BE49-F238E27FC236}">
                  <a16:creationId xmlns:a16="http://schemas.microsoft.com/office/drawing/2014/main" id="{12B44EE5-CF52-E719-AEED-D9EDE691BEC8}"/>
                </a:ext>
              </a:extLst>
            </p:cNvPr>
            <p:cNvGrpSpPr/>
            <p:nvPr/>
          </p:nvGrpSpPr>
          <p:grpSpPr>
            <a:xfrm>
              <a:off x="8450144" y="1012349"/>
              <a:ext cx="964146" cy="834941"/>
              <a:chOff x="7262931" y="1027087"/>
              <a:chExt cx="964146" cy="834941"/>
            </a:xfrm>
          </p:grpSpPr>
          <p:pic>
            <p:nvPicPr>
              <p:cNvPr id="4132" name="Picture 6" descr="Human Head Icons - Free SVG &amp; PNG Human ...">
                <a:extLst>
                  <a:ext uri="{FF2B5EF4-FFF2-40B4-BE49-F238E27FC236}">
                    <a16:creationId xmlns:a16="http://schemas.microsoft.com/office/drawing/2014/main" id="{0A5C3635-419D-A428-AE0C-2CBE3703E84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19821" y="1457221"/>
                <a:ext cx="182017" cy="1927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33" name="Picture 6" descr="Human Head Icons - Free SVG &amp; PNG Human ...">
                <a:extLst>
                  <a:ext uri="{FF2B5EF4-FFF2-40B4-BE49-F238E27FC236}">
                    <a16:creationId xmlns:a16="http://schemas.microsoft.com/office/drawing/2014/main" id="{C047C772-F79E-C29A-33FE-3E6CE8A998F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569328" y="1556480"/>
                <a:ext cx="182017" cy="1927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34" name="Picture 6" descr="Human Head Icons - Free SVG &amp; PNG Human ...">
                <a:extLst>
                  <a:ext uri="{FF2B5EF4-FFF2-40B4-BE49-F238E27FC236}">
                    <a16:creationId xmlns:a16="http://schemas.microsoft.com/office/drawing/2014/main" id="{B22EB7E6-EF6A-4AAF-8EC8-5B28C69EFD1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13725" y="1649986"/>
                <a:ext cx="200219" cy="21204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46" name="Picture 6" descr="Human Head Icons - Free SVG &amp; PNG Human ...">
                <a:extLst>
                  <a:ext uri="{FF2B5EF4-FFF2-40B4-BE49-F238E27FC236}">
                    <a16:creationId xmlns:a16="http://schemas.microsoft.com/office/drawing/2014/main" id="{E3B4869F-9222-5449-03D9-F39B01A4057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262931" y="1563398"/>
                <a:ext cx="182017" cy="1927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47" name="Picture 6" descr="Human Head Icons - Free SVG &amp; PNG Human ...">
                <a:extLst>
                  <a:ext uri="{FF2B5EF4-FFF2-40B4-BE49-F238E27FC236}">
                    <a16:creationId xmlns:a16="http://schemas.microsoft.com/office/drawing/2014/main" id="{7700D3B8-B111-DB81-BB7E-B6B801A56E1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89457" y="1466004"/>
                <a:ext cx="182017" cy="1927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48" name="Picture 6" descr="Human Head Icons - Free SVG &amp; PNG Human ...">
                <a:extLst>
                  <a:ext uri="{FF2B5EF4-FFF2-40B4-BE49-F238E27FC236}">
                    <a16:creationId xmlns:a16="http://schemas.microsoft.com/office/drawing/2014/main" id="{D6CC6F7B-9048-4D4B-A2B9-440ED5E0902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045060" y="1565263"/>
                <a:ext cx="182017" cy="1927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49" name="Picture 6" descr="Human Head Icons - Free SVG &amp; PNG Human ...">
                <a:extLst>
                  <a:ext uri="{FF2B5EF4-FFF2-40B4-BE49-F238E27FC236}">
                    <a16:creationId xmlns:a16="http://schemas.microsoft.com/office/drawing/2014/main" id="{9E768F6F-5BA6-C0B8-C7F9-3B4F0B4E88A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34440" y="1639351"/>
                <a:ext cx="200219" cy="21204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50" name="Picture 6" descr="Human Head Icons - Free SVG &amp; PNG Human ...">
                <a:extLst>
                  <a:ext uri="{FF2B5EF4-FFF2-40B4-BE49-F238E27FC236}">
                    <a16:creationId xmlns:a16="http://schemas.microsoft.com/office/drawing/2014/main" id="{4381A1B7-00EC-5F84-8DD2-E3FC3A76870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043179" y="1402059"/>
                <a:ext cx="182017" cy="1927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51" name="Picture 6" descr="Human Head Icons - Free SVG &amp; PNG Human ...">
                <a:extLst>
                  <a:ext uri="{FF2B5EF4-FFF2-40B4-BE49-F238E27FC236}">
                    <a16:creationId xmlns:a16="http://schemas.microsoft.com/office/drawing/2014/main" id="{2B954C2F-8B10-C4A8-7AAC-09F761A9A22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526268" y="1103273"/>
                <a:ext cx="182017" cy="1927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52" name="Picture 6" descr="Human Head Icons - Free SVG &amp; PNG Human ...">
                <a:extLst>
                  <a:ext uri="{FF2B5EF4-FFF2-40B4-BE49-F238E27FC236}">
                    <a16:creationId xmlns:a16="http://schemas.microsoft.com/office/drawing/2014/main" id="{129DDC50-E49D-2ED3-43D5-A2629075E52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81871" y="1202532"/>
                <a:ext cx="182017" cy="1927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53" name="Picture 6" descr="Human Head Icons - Free SVG &amp; PNG Human ...">
                <a:extLst>
                  <a:ext uri="{FF2B5EF4-FFF2-40B4-BE49-F238E27FC236}">
                    <a16:creationId xmlns:a16="http://schemas.microsoft.com/office/drawing/2014/main" id="{2C8366EA-8AE8-449D-E30B-2619ED30DA1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77626" y="1027087"/>
                <a:ext cx="200219" cy="21204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54" name="Picture 6" descr="Human Head Icons - Free SVG &amp; PNG Human ...">
                <a:extLst>
                  <a:ext uri="{FF2B5EF4-FFF2-40B4-BE49-F238E27FC236}">
                    <a16:creationId xmlns:a16="http://schemas.microsoft.com/office/drawing/2014/main" id="{657815D6-2EC4-1B3E-A07F-64F3E602DEB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538338" y="1299800"/>
                <a:ext cx="182017" cy="1927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4159" name="Arrow: Down 4158">
              <a:extLst>
                <a:ext uri="{FF2B5EF4-FFF2-40B4-BE49-F238E27FC236}">
                  <a16:creationId xmlns:a16="http://schemas.microsoft.com/office/drawing/2014/main" id="{ED21D946-C008-8E54-FC78-0A374BB06944}"/>
                </a:ext>
              </a:extLst>
            </p:cNvPr>
            <p:cNvSpPr/>
            <p:nvPr/>
          </p:nvSpPr>
          <p:spPr>
            <a:xfrm rot="16200000">
              <a:off x="9566730" y="1200811"/>
              <a:ext cx="391169" cy="495270"/>
            </a:xfrm>
            <a:prstGeom prst="downArrow">
              <a:avLst/>
            </a:prstGeom>
            <a:ln>
              <a:solidFill>
                <a:srgbClr val="324AF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</p:grpSp>
      <p:pic>
        <p:nvPicPr>
          <p:cNvPr id="4164" name="Picture 14">
            <a:extLst>
              <a:ext uri="{FF2B5EF4-FFF2-40B4-BE49-F238E27FC236}">
                <a16:creationId xmlns:a16="http://schemas.microsoft.com/office/drawing/2014/main" id="{F84548E8-EBF4-B31F-08E1-972BF061E3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23" b="12380"/>
          <a:stretch>
            <a:fillRect/>
          </a:stretch>
        </p:blipFill>
        <p:spPr bwMode="auto">
          <a:xfrm>
            <a:off x="8476119" y="4838143"/>
            <a:ext cx="3045721" cy="1603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168" name="Group 4167">
            <a:extLst>
              <a:ext uri="{FF2B5EF4-FFF2-40B4-BE49-F238E27FC236}">
                <a16:creationId xmlns:a16="http://schemas.microsoft.com/office/drawing/2014/main" id="{0FE82DE4-0A4C-339D-F78A-67E1A0F286E3}"/>
              </a:ext>
            </a:extLst>
          </p:cNvPr>
          <p:cNvGrpSpPr/>
          <p:nvPr/>
        </p:nvGrpSpPr>
        <p:grpSpPr>
          <a:xfrm>
            <a:off x="8586515" y="3450067"/>
            <a:ext cx="2935325" cy="1103314"/>
            <a:chOff x="8543608" y="3579661"/>
            <a:chExt cx="2935325" cy="1103314"/>
          </a:xfrm>
        </p:grpSpPr>
        <p:pic>
          <p:nvPicPr>
            <p:cNvPr id="4167" name="Picture 4166">
              <a:extLst>
                <a:ext uri="{FF2B5EF4-FFF2-40B4-BE49-F238E27FC236}">
                  <a16:creationId xmlns:a16="http://schemas.microsoft.com/office/drawing/2014/main" id="{2825BBCE-732D-A692-88C6-D201342F6B6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0442998" y="4074598"/>
              <a:ext cx="467346" cy="595273"/>
            </a:xfrm>
            <a:prstGeom prst="rect">
              <a:avLst/>
            </a:prstGeom>
          </p:spPr>
        </p:pic>
        <p:grpSp>
          <p:nvGrpSpPr>
            <p:cNvPr id="4161" name="Group 4160">
              <a:extLst>
                <a:ext uri="{FF2B5EF4-FFF2-40B4-BE49-F238E27FC236}">
                  <a16:creationId xmlns:a16="http://schemas.microsoft.com/office/drawing/2014/main" id="{82C195F0-241A-80B6-F57C-B5D70C8F8D28}"/>
                </a:ext>
              </a:extLst>
            </p:cNvPr>
            <p:cNvGrpSpPr/>
            <p:nvPr/>
          </p:nvGrpSpPr>
          <p:grpSpPr>
            <a:xfrm>
              <a:off x="8543608" y="3579661"/>
              <a:ext cx="2935325" cy="1103314"/>
              <a:chOff x="8302938" y="4008942"/>
              <a:chExt cx="2935325" cy="1103314"/>
            </a:xfrm>
          </p:grpSpPr>
          <p:pic>
            <p:nvPicPr>
              <p:cNvPr id="4160" name="Picture 4159">
                <a:extLst>
                  <a:ext uri="{FF2B5EF4-FFF2-40B4-BE49-F238E27FC236}">
                    <a16:creationId xmlns:a16="http://schemas.microsoft.com/office/drawing/2014/main" id="{3DE2BFCB-C5AE-BAC4-F865-3DB8F5240E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10060745" y="4425210"/>
                <a:ext cx="554789" cy="198730"/>
              </a:xfrm>
              <a:prstGeom prst="rect">
                <a:avLst/>
              </a:prstGeom>
            </p:spPr>
          </p:pic>
          <p:grpSp>
            <p:nvGrpSpPr>
              <p:cNvPr id="1138" name="Group 1137">
                <a:extLst>
                  <a:ext uri="{FF2B5EF4-FFF2-40B4-BE49-F238E27FC236}">
                    <a16:creationId xmlns:a16="http://schemas.microsoft.com/office/drawing/2014/main" id="{9E1DAD68-0108-B472-B09F-C91DAB7421D8}"/>
                  </a:ext>
                </a:extLst>
              </p:cNvPr>
              <p:cNvGrpSpPr/>
              <p:nvPr/>
            </p:nvGrpSpPr>
            <p:grpSpPr>
              <a:xfrm>
                <a:off x="8302938" y="4008942"/>
                <a:ext cx="2935325" cy="1103314"/>
                <a:chOff x="8422878" y="4088733"/>
                <a:chExt cx="2935325" cy="1103314"/>
              </a:xfrm>
            </p:grpSpPr>
            <p:grpSp>
              <p:nvGrpSpPr>
                <p:cNvPr id="1051" name="Group 1050">
                  <a:extLst>
                    <a:ext uri="{FF2B5EF4-FFF2-40B4-BE49-F238E27FC236}">
                      <a16:creationId xmlns:a16="http://schemas.microsoft.com/office/drawing/2014/main" id="{B499FDAD-FB63-A6A1-FB63-4CF662C5B390}"/>
                    </a:ext>
                  </a:extLst>
                </p:cNvPr>
                <p:cNvGrpSpPr/>
                <p:nvPr/>
              </p:nvGrpSpPr>
              <p:grpSpPr>
                <a:xfrm>
                  <a:off x="8422878" y="4322517"/>
                  <a:ext cx="778329" cy="663939"/>
                  <a:chOff x="6697671" y="3724484"/>
                  <a:chExt cx="666786" cy="622092"/>
                </a:xfrm>
              </p:grpSpPr>
              <p:pic>
                <p:nvPicPr>
                  <p:cNvPr id="1038" name="Picture 1037">
                    <a:extLst>
                      <a:ext uri="{FF2B5EF4-FFF2-40B4-BE49-F238E27FC236}">
                        <a16:creationId xmlns:a16="http://schemas.microsoft.com/office/drawing/2014/main" id="{B6D7EDF1-9A27-768E-91B0-40167A14FA8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>
                    <a:duotone>
                      <a:schemeClr val="accent1">
                        <a:shade val="45000"/>
                        <a:satMod val="135000"/>
                      </a:schemeClr>
                      <a:prstClr val="white"/>
                    </a:duotone>
                  </a:blip>
                  <a:srcRect l="791" t="1368" r="-791" b="25153"/>
                  <a:stretch>
                    <a:fillRect/>
                  </a:stretch>
                </p:blipFill>
                <p:spPr>
                  <a:xfrm>
                    <a:off x="6841026" y="3724484"/>
                    <a:ext cx="523431" cy="514279"/>
                  </a:xfrm>
                  <a:prstGeom prst="rect">
                    <a:avLst/>
                  </a:prstGeom>
                </p:spPr>
              </p:pic>
              <p:pic>
                <p:nvPicPr>
                  <p:cNvPr id="1040" name="Picture 6" descr="Human Head Icons - Free SVG &amp; PNG Human ...">
                    <a:extLst>
                      <a:ext uri="{FF2B5EF4-FFF2-40B4-BE49-F238E27FC236}">
                        <a16:creationId xmlns:a16="http://schemas.microsoft.com/office/drawing/2014/main" id="{FBC05AD5-1353-C33A-676E-840C80B5475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">
                    <a:duotone>
                      <a:schemeClr val="accent1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697671" y="3970929"/>
                    <a:ext cx="354701" cy="375647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1116" name="Group 1115">
                  <a:extLst>
                    <a:ext uri="{FF2B5EF4-FFF2-40B4-BE49-F238E27FC236}">
                      <a16:creationId xmlns:a16="http://schemas.microsoft.com/office/drawing/2014/main" id="{5B1FB6D1-1A87-7B9C-4C2C-17E010EE8387}"/>
                    </a:ext>
                  </a:extLst>
                </p:cNvPr>
                <p:cNvGrpSpPr/>
                <p:nvPr/>
              </p:nvGrpSpPr>
              <p:grpSpPr>
                <a:xfrm>
                  <a:off x="9201201" y="4099985"/>
                  <a:ext cx="1075166" cy="1092062"/>
                  <a:chOff x="10136004" y="4311608"/>
                  <a:chExt cx="764502" cy="761630"/>
                </a:xfrm>
              </p:grpSpPr>
              <p:pic>
                <p:nvPicPr>
                  <p:cNvPr id="1025" name="Picture 1024">
                    <a:extLst>
                      <a:ext uri="{FF2B5EF4-FFF2-40B4-BE49-F238E27FC236}">
                        <a16:creationId xmlns:a16="http://schemas.microsoft.com/office/drawing/2014/main" id="{727089B2-C19D-AE59-5FD7-F890CECE2AF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>
                    <a:duotone>
                      <a:schemeClr val="accent1">
                        <a:shade val="45000"/>
                        <a:satMod val="135000"/>
                      </a:schemeClr>
                      <a:prstClr val="white"/>
                    </a:duotone>
                  </a:blip>
                  <a:stretch>
                    <a:fillRect/>
                  </a:stretch>
                </p:blipFill>
                <p:spPr>
                  <a:xfrm>
                    <a:off x="10317497" y="4311608"/>
                    <a:ext cx="400763" cy="391707"/>
                  </a:xfrm>
                  <a:prstGeom prst="rect">
                    <a:avLst/>
                  </a:prstGeom>
                </p:spPr>
              </p:pic>
              <p:pic>
                <p:nvPicPr>
                  <p:cNvPr id="1034" name="Picture 1033">
                    <a:extLst>
                      <a:ext uri="{FF2B5EF4-FFF2-40B4-BE49-F238E27FC236}">
                        <a16:creationId xmlns:a16="http://schemas.microsoft.com/office/drawing/2014/main" id="{DA02E1A0-412B-932F-7464-43AEAD3DB60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duotone>
                      <a:schemeClr val="accent1">
                        <a:shade val="45000"/>
                        <a:satMod val="135000"/>
                      </a:schemeClr>
                      <a:prstClr val="white"/>
                    </a:duotone>
                  </a:blip>
                  <a:stretch>
                    <a:fillRect/>
                  </a:stretch>
                </p:blipFill>
                <p:spPr>
                  <a:xfrm>
                    <a:off x="10466756" y="4712241"/>
                    <a:ext cx="433750" cy="360997"/>
                  </a:xfrm>
                  <a:prstGeom prst="rect">
                    <a:avLst/>
                  </a:prstGeom>
                </p:spPr>
              </p:pic>
              <p:pic>
                <p:nvPicPr>
                  <p:cNvPr id="1111" name="Picture 4" descr="138,400+ Brain Icon Stock Illustrations, Royalty-Free Vector ...">
                    <a:extLst>
                      <a:ext uri="{FF2B5EF4-FFF2-40B4-BE49-F238E27FC236}">
                        <a16:creationId xmlns:a16="http://schemas.microsoft.com/office/drawing/2014/main" id="{C0833720-CC50-CD8B-2631-EFADAF0CFAC3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duotone>
                      <a:schemeClr val="accent1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0136004" y="4766963"/>
                    <a:ext cx="447306" cy="29735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131" name="Picture 6" descr="Human Head Icons - Free SVG &amp; PNG Human ...">
                  <a:extLst>
                    <a:ext uri="{FF2B5EF4-FFF2-40B4-BE49-F238E27FC236}">
                      <a16:creationId xmlns:a16="http://schemas.microsoft.com/office/drawing/2014/main" id="{2FCAD56E-A5B6-692C-3572-E532B15B0F8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duotone>
                    <a:schemeClr val="accent1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771111" y="4737446"/>
                  <a:ext cx="361147" cy="34970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34" name="Picture 1133">
                  <a:extLst>
                    <a:ext uri="{FF2B5EF4-FFF2-40B4-BE49-F238E27FC236}">
                      <a16:creationId xmlns:a16="http://schemas.microsoft.com/office/drawing/2014/main" id="{17C4B981-8EB3-E961-F888-3AE1B600DA4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duotone>
                    <a:schemeClr val="accent1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10604822" y="4088733"/>
                  <a:ext cx="435875" cy="471513"/>
                </a:xfrm>
                <a:prstGeom prst="rect">
                  <a:avLst/>
                </a:prstGeom>
              </p:spPr>
            </p:pic>
            <p:pic>
              <p:nvPicPr>
                <p:cNvPr id="1135" name="Picture 10" descr="Thinking Icon In Line Style Stock Illustration - Download Image Now - Icon  Symbol, Gear - Mechanism, Head - iStock">
                  <a:extLst>
                    <a:ext uri="{FF2B5EF4-FFF2-40B4-BE49-F238E27FC236}">
                      <a16:creationId xmlns:a16="http://schemas.microsoft.com/office/drawing/2014/main" id="{C37ED28A-86C0-CA00-842A-745A675499D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3">
                  <a:duotone>
                    <a:schemeClr val="accent1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5794" t="22520" r="25825" b="27812"/>
                <a:stretch>
                  <a:fillRect/>
                </a:stretch>
              </p:blipFill>
              <p:spPr bwMode="auto">
                <a:xfrm>
                  <a:off x="11026272" y="4143578"/>
                  <a:ext cx="331931" cy="34076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144" name="Picture 1143">
                <a:extLst>
                  <a:ext uri="{FF2B5EF4-FFF2-40B4-BE49-F238E27FC236}">
                    <a16:creationId xmlns:a16="http://schemas.microsoft.com/office/drawing/2014/main" id="{61FFCD7D-48ED-DD6C-1AA3-1C14476C458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9793606" y="4086476"/>
                <a:ext cx="764561" cy="350975"/>
              </a:xfrm>
              <a:prstGeom prst="rect">
                <a:avLst/>
              </a:prstGeom>
            </p:spPr>
          </p:pic>
          <p:pic>
            <p:nvPicPr>
              <p:cNvPr id="1148" name="Picture 1147">
                <a:extLst>
                  <a:ext uri="{FF2B5EF4-FFF2-40B4-BE49-F238E27FC236}">
                    <a16:creationId xmlns:a16="http://schemas.microsoft.com/office/drawing/2014/main" id="{2AC22734-BE3C-1CF9-CFA7-4C8485FFE3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 l="13089" t="8014" b="-2"/>
              <a:stretch>
                <a:fillRect/>
              </a:stretch>
            </p:blipFill>
            <p:spPr>
              <a:xfrm>
                <a:off x="10390909" y="4441670"/>
                <a:ext cx="541054" cy="170174"/>
              </a:xfrm>
              <a:prstGeom prst="rect">
                <a:avLst/>
              </a:prstGeom>
            </p:spPr>
          </p:pic>
          <p:pic>
            <p:nvPicPr>
              <p:cNvPr id="1150" name="Picture 1149">
                <a:extLst>
                  <a:ext uri="{FF2B5EF4-FFF2-40B4-BE49-F238E27FC236}">
                    <a16:creationId xmlns:a16="http://schemas.microsoft.com/office/drawing/2014/main" id="{D427126B-97C4-9870-4652-3239676DCA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 rot="2113500">
                <a:off x="9794546" y="4507397"/>
                <a:ext cx="506337" cy="157375"/>
              </a:xfrm>
              <a:prstGeom prst="rect">
                <a:avLst/>
              </a:prstGeom>
            </p:spPr>
          </p:pic>
          <p:pic>
            <p:nvPicPr>
              <p:cNvPr id="1151" name="Picture 1150">
                <a:extLst>
                  <a:ext uri="{FF2B5EF4-FFF2-40B4-BE49-F238E27FC236}">
                    <a16:creationId xmlns:a16="http://schemas.microsoft.com/office/drawing/2014/main" id="{A0F3E046-FD0A-90B7-D931-BF1C854C6E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 rot="5216998">
                <a:off x="9491457" y="4458490"/>
                <a:ext cx="506337" cy="157375"/>
              </a:xfrm>
              <a:prstGeom prst="rect">
                <a:avLst/>
              </a:prstGeom>
            </p:spPr>
          </p:pic>
        </p:grpSp>
        <p:pic>
          <p:nvPicPr>
            <p:cNvPr id="4165" name="Picture 4164">
              <a:extLst>
                <a:ext uri="{FF2B5EF4-FFF2-40B4-BE49-F238E27FC236}">
                  <a16:creationId xmlns:a16="http://schemas.microsoft.com/office/drawing/2014/main" id="{5862371D-09C4-60B1-A808-385FADEE72E0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9169905" y="3924403"/>
              <a:ext cx="506337" cy="157375"/>
            </a:xfrm>
            <a:prstGeom prst="rect">
              <a:avLst/>
            </a:prstGeom>
          </p:spPr>
        </p:pic>
        <p:pic>
          <p:nvPicPr>
            <p:cNvPr id="4166" name="Picture 8" descr="Paint Brush Icon Vector Art, Icons, and Graphics for Free Download">
              <a:extLst>
                <a:ext uri="{FF2B5EF4-FFF2-40B4-BE49-F238E27FC236}">
                  <a16:creationId xmlns:a16="http://schemas.microsoft.com/office/drawing/2014/main" id="{F5341DCC-6BCD-9635-2A1B-7E045D7061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6810400">
              <a:off x="10921770" y="4090269"/>
              <a:ext cx="415146" cy="4151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169" name="Picture 4168">
            <a:extLst>
              <a:ext uri="{FF2B5EF4-FFF2-40B4-BE49-F238E27FC236}">
                <a16:creationId xmlns:a16="http://schemas.microsoft.com/office/drawing/2014/main" id="{047BB52A-9464-911D-45FB-615AF3DA3DE7}"/>
              </a:ext>
            </a:extLst>
          </p:cNvPr>
          <p:cNvPicPr>
            <a:picLocks noChangeAspect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597978" y="2100864"/>
            <a:ext cx="777288" cy="267072"/>
          </a:xfrm>
          <a:prstGeom prst="rect">
            <a:avLst/>
          </a:prstGeom>
        </p:spPr>
      </p:pic>
      <p:pic>
        <p:nvPicPr>
          <p:cNvPr id="4170" name="Picture 4169">
            <a:extLst>
              <a:ext uri="{FF2B5EF4-FFF2-40B4-BE49-F238E27FC236}">
                <a16:creationId xmlns:a16="http://schemas.microsoft.com/office/drawing/2014/main" id="{E89C0370-9C37-22D8-8DFC-D473CDB48543}"/>
              </a:ext>
            </a:extLst>
          </p:cNvPr>
          <p:cNvPicPr>
            <a:picLocks noChangeAspect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346087" y="3984454"/>
            <a:ext cx="506337" cy="157375"/>
          </a:xfrm>
          <a:prstGeom prst="rect">
            <a:avLst/>
          </a:prstGeom>
        </p:spPr>
      </p:pic>
      <p:pic>
        <p:nvPicPr>
          <p:cNvPr id="4172" name="Picture 4171">
            <a:extLst>
              <a:ext uri="{FF2B5EF4-FFF2-40B4-BE49-F238E27FC236}">
                <a16:creationId xmlns:a16="http://schemas.microsoft.com/office/drawing/2014/main" id="{32DDAADD-7A37-D48B-D4E7-3D49A26A7946}"/>
              </a:ext>
            </a:extLst>
          </p:cNvPr>
          <p:cNvPicPr>
            <a:picLocks noChangeAspect="1"/>
          </p:cNvPicPr>
          <p:nvPr/>
        </p:nvPicPr>
        <p:blipFill>
          <a:blip r:embed="rId1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675031" y="2284314"/>
            <a:ext cx="581106" cy="390580"/>
          </a:xfrm>
          <a:prstGeom prst="rect">
            <a:avLst/>
          </a:prstGeom>
        </p:spPr>
      </p:pic>
      <p:pic>
        <p:nvPicPr>
          <p:cNvPr id="4173" name="Picture 4172">
            <a:extLst>
              <a:ext uri="{FF2B5EF4-FFF2-40B4-BE49-F238E27FC236}">
                <a16:creationId xmlns:a16="http://schemas.microsoft.com/office/drawing/2014/main" id="{134341E7-86AE-054C-9F7D-18067E21BE02}"/>
              </a:ext>
            </a:extLst>
          </p:cNvPr>
          <p:cNvPicPr>
            <a:picLocks noChangeAspect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631244" y="2572181"/>
            <a:ext cx="777288" cy="267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155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08FB53-7D41-3DA0-2C99-C5C9AF2EE9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E2BAEC66-9586-0382-7E97-6D2F000B14A8}"/>
              </a:ext>
            </a:extLst>
          </p:cNvPr>
          <p:cNvSpPr txBox="1">
            <a:spLocks/>
          </p:cNvSpPr>
          <p:nvPr/>
        </p:nvSpPr>
        <p:spPr>
          <a:xfrm>
            <a:off x="486059" y="282910"/>
            <a:ext cx="11452901" cy="6647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 Medium" panose="02000503020000020003" pitchFamily="2" charset="0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Medium" panose="02000503020000020003" pitchFamily="2" charset="0"/>
                <a:ea typeface="+mj-ea"/>
                <a:cs typeface="+mj-cs"/>
              </a:rPr>
              <a:t>ABD proposes a strategy that will bring </a:t>
            </a:r>
            <a:r>
              <a:rPr kumimoji="0" lang="en-CA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Medium" panose="02000503020000020003" pitchFamily="2" charset="0"/>
                <a:ea typeface="+mj-ea"/>
                <a:cs typeface="+mj-cs"/>
              </a:rPr>
              <a:t>Clarity, Direction, Momentum to your AT enablement journey</a:t>
            </a:r>
            <a:endParaRPr kumimoji="0" lang="en-CA" sz="2400" b="0" i="0" u="none" strike="noStrike" kern="1200" cap="none" spc="0" normalizeH="0" baseline="0" noProof="0" dirty="0">
              <a:ln>
                <a:noFill/>
              </a:ln>
              <a:solidFill>
                <a:srgbClr val="212D39"/>
              </a:solidFill>
              <a:effectLst/>
              <a:uLnTx/>
              <a:uFillTx/>
              <a:latin typeface="Avenir Medium" panose="02000503020000020003" pitchFamily="2" charset="0"/>
              <a:ea typeface="+mj-ea"/>
              <a:cs typeface="+mj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89F08F4-23FB-2FE3-96FF-F364812379D4}"/>
              </a:ext>
            </a:extLst>
          </p:cNvPr>
          <p:cNvSpPr/>
          <p:nvPr/>
        </p:nvSpPr>
        <p:spPr>
          <a:xfrm>
            <a:off x="546757" y="2227778"/>
            <a:ext cx="2416582" cy="1800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06E37FB-0974-91F1-D8E7-92D0EA2FECA5}"/>
              </a:ext>
            </a:extLst>
          </p:cNvPr>
          <p:cNvCxnSpPr>
            <a:cxnSpLocks/>
          </p:cNvCxnSpPr>
          <p:nvPr/>
        </p:nvCxnSpPr>
        <p:spPr>
          <a:xfrm>
            <a:off x="546757" y="2227779"/>
            <a:ext cx="2416582" cy="0"/>
          </a:xfrm>
          <a:prstGeom prst="line">
            <a:avLst/>
          </a:prstGeom>
          <a:ln w="28575">
            <a:solidFill>
              <a:srgbClr val="FF7A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18">
            <a:extLst>
              <a:ext uri="{FF2B5EF4-FFF2-40B4-BE49-F238E27FC236}">
                <a16:creationId xmlns:a16="http://schemas.microsoft.com/office/drawing/2014/main" id="{9AE8C687-B857-657E-5121-96271E998CEF}"/>
              </a:ext>
            </a:extLst>
          </p:cNvPr>
          <p:cNvSpPr txBox="1"/>
          <p:nvPr/>
        </p:nvSpPr>
        <p:spPr>
          <a:xfrm>
            <a:off x="649930" y="1878922"/>
            <a:ext cx="2210235" cy="241639"/>
          </a:xfrm>
          <a:prstGeom prst="rect">
            <a:avLst/>
          </a:prstGeom>
          <a:ln w="12700"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0" tIns="0" rIns="0" bIns="0" anchor="ctr" anchorCtr="0">
            <a:noAutofit/>
          </a:bodyPr>
          <a:lstStyle>
            <a:defPPr>
              <a:defRPr lang="en-US"/>
            </a:defPPr>
            <a:lvl1pPr marR="0" lvl="0" indent="0" defTabSz="1827839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100" b="1" i="0" u="none" strike="noStrike" kern="0" cap="none" spc="0" normalizeH="0" baseline="0">
                <a:ln>
                  <a:noFill/>
                </a:ln>
                <a:solidFill>
                  <a:schemeClr val="bg1">
                    <a:lumMod val="25000"/>
                  </a:schemeClr>
                </a:solidFill>
                <a:effectLst/>
                <a:uLnTx/>
                <a:uFillTx/>
                <a:ea typeface="Century Gothic"/>
                <a:cs typeface="Century Gothic"/>
              </a:defRPr>
            </a:lvl1pPr>
          </a:lstStyle>
          <a:p>
            <a:pPr marL="0" marR="0" lvl="0" indent="0" algn="ctr" defTabSz="1827839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1" i="0" u="none" strike="noStrike" kern="0" cap="none" spc="0" normalizeH="0" baseline="0" noProof="0">
                <a:ln>
                  <a:noFill/>
                </a:ln>
                <a:solidFill>
                  <a:prstClr val="white">
                    <a:lumMod val="25000"/>
                  </a:prstClr>
                </a:solidFill>
                <a:effectLst/>
                <a:uLnTx/>
                <a:uFillTx/>
                <a:latin typeface="Avenir Next LT Pro"/>
                <a:ea typeface="Calibri"/>
                <a:cs typeface="Calibri"/>
                <a:sym typeface="Century Gothic"/>
              </a:rPr>
              <a:t>Detailed Assessment Report</a:t>
            </a:r>
            <a:endParaRPr kumimoji="0" lang="en-US" sz="1100" b="1" i="0" u="none" strike="noStrike" kern="0" cap="none" spc="0" normalizeH="0" baseline="0" noProof="0">
              <a:ln>
                <a:noFill/>
              </a:ln>
              <a:solidFill>
                <a:srgbClr val="FFFFFF">
                  <a:lumMod val="25000"/>
                </a:srgbClr>
              </a:solidFill>
              <a:effectLst/>
              <a:uLnTx/>
              <a:uFillTx/>
              <a:latin typeface="Avenir Next LT Pro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F8D8815-D987-176F-AF80-44E98E627C25}"/>
              </a:ext>
            </a:extLst>
          </p:cNvPr>
          <p:cNvSpPr txBox="1"/>
          <p:nvPr/>
        </p:nvSpPr>
        <p:spPr>
          <a:xfrm>
            <a:off x="598344" y="2318124"/>
            <a:ext cx="2313408" cy="400110"/>
          </a:xfrm>
          <a:prstGeom prst="rect">
            <a:avLst/>
          </a:prstGeom>
          <a:noFill/>
          <a:effectLst/>
        </p:spPr>
        <p:txBody>
          <a:bodyPr wrap="square" lIns="91440" tIns="45720" rIns="91440" bIns="4572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Calibri"/>
                <a:cs typeface="Calibri"/>
              </a:rPr>
              <a:t>Insights into the current state AI workforce readiness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532B753F-46FE-5002-147F-3B11B9DA763A}"/>
              </a:ext>
            </a:extLst>
          </p:cNvPr>
          <p:cNvSpPr/>
          <p:nvPr/>
        </p:nvSpPr>
        <p:spPr>
          <a:xfrm>
            <a:off x="9176533" y="2177222"/>
            <a:ext cx="2416582" cy="1800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577DDFF9-EB72-5E89-7E15-DE64E68B71D1}"/>
              </a:ext>
            </a:extLst>
          </p:cNvPr>
          <p:cNvCxnSpPr>
            <a:cxnSpLocks/>
          </p:cNvCxnSpPr>
          <p:nvPr/>
        </p:nvCxnSpPr>
        <p:spPr>
          <a:xfrm>
            <a:off x="9150099" y="2213121"/>
            <a:ext cx="2416582" cy="0"/>
          </a:xfrm>
          <a:prstGeom prst="line">
            <a:avLst/>
          </a:prstGeom>
          <a:ln w="28575">
            <a:solidFill>
              <a:srgbClr val="FF7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18">
            <a:extLst>
              <a:ext uri="{FF2B5EF4-FFF2-40B4-BE49-F238E27FC236}">
                <a16:creationId xmlns:a16="http://schemas.microsoft.com/office/drawing/2014/main" id="{CD91216C-94F8-D1C5-5FA6-903B4DAFC6BA}"/>
              </a:ext>
            </a:extLst>
          </p:cNvPr>
          <p:cNvSpPr txBox="1"/>
          <p:nvPr/>
        </p:nvSpPr>
        <p:spPr>
          <a:xfrm>
            <a:off x="9129788" y="1792501"/>
            <a:ext cx="2412282" cy="241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0" tIns="0" rIns="0" bIns="0" anchor="ctr" anchorCtr="0">
            <a:noAutofit/>
          </a:bodyPr>
          <a:lstStyle>
            <a:defPPr>
              <a:defRPr lang="en-US"/>
            </a:defPPr>
            <a:lvl1pPr marR="0" lvl="0" indent="0" defTabSz="1827839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100" b="1" i="0" u="none" strike="noStrike" kern="0" cap="none" spc="0" normalizeH="0" baseline="0">
                <a:ln>
                  <a:noFill/>
                </a:ln>
                <a:solidFill>
                  <a:schemeClr val="bg1">
                    <a:lumMod val="25000"/>
                  </a:schemeClr>
                </a:solidFill>
                <a:effectLst/>
                <a:uLnTx/>
                <a:uFillTx/>
                <a:ea typeface="Century Gothic"/>
                <a:cs typeface="Century Gothic"/>
              </a:defRPr>
            </a:lvl1pPr>
          </a:lstStyle>
          <a:p>
            <a:pPr marL="0" marR="0" lvl="0" indent="0" algn="ctr" defTabSz="1827839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1" i="0" u="none" strike="noStrike" kern="0" cap="none" spc="0" normalizeH="0" baseline="0" noProof="0">
                <a:ln>
                  <a:noFill/>
                </a:ln>
                <a:solidFill>
                  <a:prstClr val="white">
                    <a:lumMod val="25000"/>
                  </a:prstClr>
                </a:solidFill>
                <a:effectLst/>
                <a:uLnTx/>
                <a:uFillTx/>
                <a:latin typeface="Avenir Next LT Pro"/>
                <a:cs typeface="Calibri" panose="020F0502020204030204" pitchFamily="34" charset="0"/>
                <a:sym typeface="Century Gothic"/>
              </a:rPr>
              <a:t>Executive Summary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08E33C30-B6E8-EF95-2F87-4B8541B00249}"/>
              </a:ext>
            </a:extLst>
          </p:cNvPr>
          <p:cNvSpPr txBox="1"/>
          <p:nvPr/>
        </p:nvSpPr>
        <p:spPr>
          <a:xfrm>
            <a:off x="8968774" y="2329344"/>
            <a:ext cx="231340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A concise summary of key findings, recommendations, and the finalized target </a:t>
            </a:r>
            <a:r>
              <a:rPr kumimoji="0" lang="en-CA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state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 with next steps for stakeholder approval.</a:t>
            </a:r>
          </a:p>
        </p:txBody>
      </p:sp>
      <p:pic>
        <p:nvPicPr>
          <p:cNvPr id="109" name="Picture 108">
            <a:extLst>
              <a:ext uri="{FF2B5EF4-FFF2-40B4-BE49-F238E27FC236}">
                <a16:creationId xmlns:a16="http://schemas.microsoft.com/office/drawing/2014/main" id="{679CCF89-A997-3BC6-F263-2ACB5EA8833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5837" y="2908711"/>
            <a:ext cx="1415083" cy="900342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D7BD3773-F7D6-EB67-B73B-77D204540F35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53685" y="3357540"/>
            <a:ext cx="1126027" cy="644890"/>
          </a:xfrm>
          <a:prstGeom prst="rect">
            <a:avLst/>
          </a:prstGeom>
        </p:spPr>
      </p:pic>
      <p:pic>
        <p:nvPicPr>
          <p:cNvPr id="41" name="Picture 40" descr="A screenshot of a spreadsheet&#10;&#10;Description automatically generated">
            <a:extLst>
              <a:ext uri="{FF2B5EF4-FFF2-40B4-BE49-F238E27FC236}">
                <a16:creationId xmlns:a16="http://schemas.microsoft.com/office/drawing/2014/main" id="{8A0E0C75-A68B-E39A-9209-DC8F25FA09B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71413" y="3211700"/>
            <a:ext cx="1348341" cy="765522"/>
          </a:xfrm>
          <a:prstGeom prst="rect">
            <a:avLst/>
          </a:prstGeom>
          <a:ln>
            <a:noFill/>
          </a:ln>
          <a:effectLst/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F289D5C2-CEA5-CE87-48A8-8FB9B0F0DCF5}"/>
              </a:ext>
            </a:extLst>
          </p:cNvPr>
          <p:cNvSpPr/>
          <p:nvPr/>
        </p:nvSpPr>
        <p:spPr>
          <a:xfrm>
            <a:off x="3536582" y="2213788"/>
            <a:ext cx="2416582" cy="1800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ECC082B-171D-B713-D716-67C8EE627860}"/>
              </a:ext>
            </a:extLst>
          </p:cNvPr>
          <p:cNvCxnSpPr>
            <a:cxnSpLocks/>
          </p:cNvCxnSpPr>
          <p:nvPr/>
        </p:nvCxnSpPr>
        <p:spPr>
          <a:xfrm>
            <a:off x="3355771" y="2213788"/>
            <a:ext cx="2416582" cy="0"/>
          </a:xfrm>
          <a:prstGeom prst="line">
            <a:avLst/>
          </a:prstGeom>
          <a:ln w="28575">
            <a:solidFill>
              <a:srgbClr val="FF7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18">
            <a:extLst>
              <a:ext uri="{FF2B5EF4-FFF2-40B4-BE49-F238E27FC236}">
                <a16:creationId xmlns:a16="http://schemas.microsoft.com/office/drawing/2014/main" id="{2D87A8BB-7A05-2446-4F3F-017819920B38}"/>
              </a:ext>
            </a:extLst>
          </p:cNvPr>
          <p:cNvSpPr txBox="1"/>
          <p:nvPr/>
        </p:nvSpPr>
        <p:spPr>
          <a:xfrm>
            <a:off x="3639755" y="1853714"/>
            <a:ext cx="2210235" cy="241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0" tIns="0" rIns="0" bIns="0" anchor="ctr" anchorCtr="0">
            <a:noAutofit/>
          </a:bodyPr>
          <a:lstStyle>
            <a:defPPr>
              <a:defRPr lang="en-US"/>
            </a:defPPr>
            <a:lvl1pPr marR="0" lvl="0" indent="0" defTabSz="1827839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100" b="1" i="0" u="none" strike="noStrike" kern="0" cap="none" spc="0" normalizeH="0" baseline="0">
                <a:ln>
                  <a:noFill/>
                </a:ln>
                <a:solidFill>
                  <a:schemeClr val="bg1">
                    <a:lumMod val="25000"/>
                  </a:schemeClr>
                </a:solidFill>
                <a:effectLst/>
                <a:uLnTx/>
                <a:uFillTx/>
                <a:ea typeface="Century Gothic"/>
                <a:cs typeface="Century Gothic"/>
              </a:defRPr>
            </a:lvl1pPr>
          </a:lstStyle>
          <a:p>
            <a:pPr marL="0" marR="0" lvl="0" indent="0" algn="ctr" defTabSz="1827839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1" i="0" u="none" strike="noStrike" kern="0" cap="none" spc="0" normalizeH="0" baseline="0" noProof="0">
                <a:ln>
                  <a:noFill/>
                </a:ln>
                <a:solidFill>
                  <a:prstClr val="white">
                    <a:lumMod val="25000"/>
                  </a:prstClr>
                </a:solidFill>
                <a:effectLst/>
                <a:uLnTx/>
                <a:uFillTx/>
                <a:latin typeface="Avenir Next LT Pro"/>
                <a:cs typeface="Calibri" panose="020F0502020204030204" pitchFamily="34" charset="0"/>
                <a:sym typeface="Century Gothic"/>
              </a:rPr>
              <a:t>Target State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1C00928-2924-45DC-A5D4-1407182B4EB8}"/>
              </a:ext>
            </a:extLst>
          </p:cNvPr>
          <p:cNvSpPr txBox="1"/>
          <p:nvPr/>
        </p:nvSpPr>
        <p:spPr>
          <a:xfrm>
            <a:off x="3588169" y="2304136"/>
            <a:ext cx="231340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People, Process and Technology target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25" name="Picture 24" descr="A screenshot of a computer&#10;&#10;Description automatically generated">
            <a:extLst>
              <a:ext uri="{FF2B5EF4-FFF2-40B4-BE49-F238E27FC236}">
                <a16:creationId xmlns:a16="http://schemas.microsoft.com/office/drawing/2014/main" id="{79131760-F1DF-8262-4519-399972B25DA3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31402" y="2996984"/>
            <a:ext cx="1985831" cy="990729"/>
          </a:xfrm>
          <a:prstGeom prst="rect">
            <a:avLst/>
          </a:prstGeom>
          <a:ln>
            <a:noFill/>
          </a:ln>
          <a:effectLst/>
        </p:spPr>
      </p:pic>
      <p:graphicFrame>
        <p:nvGraphicFramePr>
          <p:cNvPr id="37" name="Table 36">
            <a:extLst>
              <a:ext uri="{FF2B5EF4-FFF2-40B4-BE49-F238E27FC236}">
                <a16:creationId xmlns:a16="http://schemas.microsoft.com/office/drawing/2014/main" id="{C883CA4A-EA84-22B1-9EDF-524903103658}"/>
              </a:ext>
            </a:extLst>
          </p:cNvPr>
          <p:cNvGraphicFramePr>
            <a:graphicFrameLocks/>
          </p:cNvGraphicFramePr>
          <p:nvPr/>
        </p:nvGraphicFramePr>
        <p:xfrm>
          <a:off x="672854" y="1111184"/>
          <a:ext cx="10501686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01686">
                  <a:extLst>
                    <a:ext uri="{9D8B030D-6E8A-4147-A177-3AD203B41FA5}">
                      <a16:colId xmlns:a16="http://schemas.microsoft.com/office/drawing/2014/main" val="1570337348"/>
                    </a:ext>
                  </a:extLst>
                </a:gridCol>
              </a:tblGrid>
              <a:tr h="302663">
                <a:tc>
                  <a:txBody>
                    <a:bodyPr/>
                    <a:lstStyle/>
                    <a:p>
                      <a:r>
                        <a:rPr lang="en-US" sz="1600" b="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The 12-week engagement will produce four distinct deliverables which will enhance understanding</a:t>
                      </a:r>
                      <a:r>
                        <a:rPr lang="en-CA" sz="1600" b="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en-US" sz="1600" b="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and position </a:t>
                      </a:r>
                      <a:r>
                        <a:rPr lang="en-CA" sz="1600" b="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the organization</a:t>
                      </a:r>
                      <a:r>
                        <a:rPr lang="en-US" sz="1600" b="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to </a:t>
                      </a:r>
                      <a:r>
                        <a:rPr lang="en-CA" sz="1600" b="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accelerate AI adoption and integration for productivity benefits.</a:t>
                      </a:r>
                      <a:endParaRPr lang="en-US" sz="1600" b="0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16000" marR="90000" marT="0" marB="0" anchor="ctr"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2046465"/>
                  </a:ext>
                </a:extLst>
              </a:tr>
            </a:tbl>
          </a:graphicData>
        </a:graphic>
      </p:graphicFrame>
      <p:sp>
        <p:nvSpPr>
          <p:cNvPr id="46" name="TextBox 45">
            <a:extLst>
              <a:ext uri="{FF2B5EF4-FFF2-40B4-BE49-F238E27FC236}">
                <a16:creationId xmlns:a16="http://schemas.microsoft.com/office/drawing/2014/main" id="{6B9B0559-0B6E-0340-D072-A77BCCC1DB56}"/>
              </a:ext>
            </a:extLst>
          </p:cNvPr>
          <p:cNvSpPr txBox="1"/>
          <p:nvPr/>
        </p:nvSpPr>
        <p:spPr>
          <a:xfrm>
            <a:off x="649930" y="4375148"/>
            <a:ext cx="2633431" cy="1400383"/>
          </a:xfrm>
          <a:prstGeom prst="rect">
            <a:avLst/>
          </a:prstGeom>
          <a:noFill/>
          <a:effectLst/>
        </p:spPr>
        <p:txBody>
          <a:bodyPr wrap="square" lIns="91440" tIns="45720" rIns="91440" bIns="45720" anchor="t">
            <a:sp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CA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lt"/>
                <a:cs typeface="+mn-lt"/>
              </a:rPr>
              <a:t>Comprehensive Maturity Assessment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CA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Calibri"/>
                <a:cs typeface="Calibri"/>
              </a:rPr>
              <a:t>Objectives and Outcomes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CA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Calibri"/>
                <a:cs typeface="Calibri"/>
              </a:rPr>
              <a:t>Systemic Barriers to Adoption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CA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Calibri"/>
                <a:cs typeface="Calibri"/>
              </a:rPr>
              <a:t>Culture and Capability Gaps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CA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Calibri"/>
                <a:cs typeface="Calibri"/>
              </a:rPr>
              <a:t>Key Risk Assessment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CA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Calibri"/>
                <a:cs typeface="Calibri"/>
              </a:rPr>
              <a:t>Change Readiness Analysis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5B66D86-726B-E9CB-7BA5-DCD3EAB1DC5D}"/>
              </a:ext>
            </a:extLst>
          </p:cNvPr>
          <p:cNvSpPr txBox="1"/>
          <p:nvPr/>
        </p:nvSpPr>
        <p:spPr>
          <a:xfrm>
            <a:off x="3742851" y="4359451"/>
            <a:ext cx="2633431" cy="1631216"/>
          </a:xfrm>
          <a:prstGeom prst="rect">
            <a:avLst/>
          </a:prstGeom>
          <a:noFill/>
          <a:effectLst/>
        </p:spPr>
        <p:txBody>
          <a:bodyPr wrap="square" lIns="91440" tIns="45720" rIns="91440" bIns="45720" anchor="t">
            <a:sp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CA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Vision and Principles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CA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Target Operating Model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CA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Technology Options / Impact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CA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Governance and Risk Approach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CA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AI Enablement / COE Services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CA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Adoption Approach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CA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Calibri"/>
                <a:cs typeface="Calibri"/>
              </a:rPr>
              <a:t>Success metrics </a:t>
            </a:r>
            <a:endParaRPr kumimoji="0" lang="en-CA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04ADC39-0F98-03B6-FA5D-7065AF6FF52B}"/>
              </a:ext>
            </a:extLst>
          </p:cNvPr>
          <p:cNvSpPr txBox="1"/>
          <p:nvPr/>
        </p:nvSpPr>
        <p:spPr>
          <a:xfrm>
            <a:off x="9129788" y="4322740"/>
            <a:ext cx="2740579" cy="1554272"/>
          </a:xfrm>
          <a:prstGeom prst="rect">
            <a:avLst/>
          </a:prstGeom>
          <a:noFill/>
          <a:effectLst/>
        </p:spPr>
        <p:txBody>
          <a:bodyPr wrap="square" lIns="91440" tIns="45720" rIns="91440" bIns="45720" anchor="t">
            <a:sp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CA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Key findings and recommendations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CA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Calibri"/>
                <a:cs typeface="Calibri"/>
              </a:rPr>
              <a:t>Current State Maturity Level and key gaps</a:t>
            </a:r>
            <a:endParaRPr kumimoji="0" lang="en-CA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CA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Calibri"/>
                <a:cs typeface="Calibri"/>
              </a:rPr>
              <a:t>Prioritized productivity opportunities with ROI estimates</a:t>
            </a:r>
            <a:endParaRPr kumimoji="0" lang="en-CA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CA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Calibri"/>
                <a:cs typeface="Calibri"/>
              </a:rPr>
              <a:t>High-level transformation roadmap with resource requirements</a:t>
            </a:r>
            <a:endParaRPr kumimoji="0" lang="en-CA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extBox 18">
            <a:extLst>
              <a:ext uri="{FF2B5EF4-FFF2-40B4-BE49-F238E27FC236}">
                <a16:creationId xmlns:a16="http://schemas.microsoft.com/office/drawing/2014/main" id="{9EA6E65F-C28C-060B-3B5D-7E984E842A96}"/>
              </a:ext>
            </a:extLst>
          </p:cNvPr>
          <p:cNvSpPr txBox="1"/>
          <p:nvPr/>
        </p:nvSpPr>
        <p:spPr>
          <a:xfrm>
            <a:off x="6418857" y="1819292"/>
            <a:ext cx="2210235" cy="241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0" tIns="0" rIns="0" bIns="0" anchor="ctr" anchorCtr="0">
            <a:noAutofit/>
          </a:bodyPr>
          <a:lstStyle>
            <a:defPPr>
              <a:defRPr lang="en-US"/>
            </a:defPPr>
            <a:lvl1pPr marR="0" lvl="0" indent="0" defTabSz="1827839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100" b="1" i="0" u="none" strike="noStrike" kern="0" cap="none" spc="0" normalizeH="0" baseline="0">
                <a:ln>
                  <a:noFill/>
                </a:ln>
                <a:solidFill>
                  <a:schemeClr val="bg1">
                    <a:lumMod val="25000"/>
                  </a:schemeClr>
                </a:solidFill>
                <a:effectLst/>
                <a:uLnTx/>
                <a:uFillTx/>
                <a:ea typeface="Century Gothic"/>
                <a:cs typeface="Century Gothic"/>
              </a:defRPr>
            </a:lvl1pPr>
          </a:lstStyle>
          <a:p>
            <a:pPr marL="0" marR="0" lvl="0" indent="0" algn="ctr" defTabSz="1827839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1" i="0" u="none" strike="noStrike" kern="0" cap="none" spc="0" normalizeH="0" baseline="0" noProof="0">
                <a:ln>
                  <a:noFill/>
                </a:ln>
                <a:solidFill>
                  <a:prstClr val="white">
                    <a:lumMod val="25000"/>
                  </a:prstClr>
                </a:solidFill>
                <a:effectLst/>
                <a:uLnTx/>
                <a:uFillTx/>
                <a:latin typeface="Avenir Next LT Pro"/>
                <a:cs typeface="Calibri" panose="020F0502020204030204" pitchFamily="34" charset="0"/>
                <a:sym typeface="Century Gothic"/>
              </a:rPr>
              <a:t>Roadmap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54D1101-335A-9103-6809-C4816E87D296}"/>
              </a:ext>
            </a:extLst>
          </p:cNvPr>
          <p:cNvCxnSpPr>
            <a:cxnSpLocks/>
          </p:cNvCxnSpPr>
          <p:nvPr/>
        </p:nvCxnSpPr>
        <p:spPr>
          <a:xfrm>
            <a:off x="6212510" y="2224297"/>
            <a:ext cx="2416582" cy="0"/>
          </a:xfrm>
          <a:prstGeom prst="line">
            <a:avLst/>
          </a:prstGeom>
          <a:ln w="28575">
            <a:solidFill>
              <a:srgbClr val="FF7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DEFC9D20-0EFD-CFE1-08B5-828A49FDC5BE}"/>
              </a:ext>
            </a:extLst>
          </p:cNvPr>
          <p:cNvSpPr txBox="1"/>
          <p:nvPr/>
        </p:nvSpPr>
        <p:spPr>
          <a:xfrm>
            <a:off x="6264097" y="2335849"/>
            <a:ext cx="231340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The step we take toward transform to AI workforce readiness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8E9837-AC29-4024-1CED-AC9667D81C80}"/>
              </a:ext>
            </a:extLst>
          </p:cNvPr>
          <p:cNvSpPr txBox="1"/>
          <p:nvPr/>
        </p:nvSpPr>
        <p:spPr>
          <a:xfrm>
            <a:off x="6418857" y="4322740"/>
            <a:ext cx="2633431" cy="2015936"/>
          </a:xfrm>
          <a:prstGeom prst="rect">
            <a:avLst/>
          </a:prstGeom>
          <a:noFill/>
          <a:effectLst/>
        </p:spPr>
        <p:txBody>
          <a:bodyPr wrap="square" lIns="91440" tIns="45720" rIns="91440" bIns="45720" anchor="t">
            <a:sp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CA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Incremental Adoption Plan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CA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Pilots / Quick Wins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CA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Enablement / COE Plan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CA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Technology Implementation Plan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CA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Skills development plan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CA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Change enablement plan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CA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Quarterly Outcomes and Key Results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CA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ROI based prioritization and sequencing</a:t>
            </a:r>
          </a:p>
        </p:txBody>
      </p:sp>
    </p:spTree>
    <p:extLst>
      <p:ext uri="{BB962C8B-B14F-4D97-AF65-F5344CB8AC3E}">
        <p14:creationId xmlns:p14="http://schemas.microsoft.com/office/powerpoint/2010/main" val="35365343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CD5724-312D-A79E-73B8-820B823C5A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7740012D-572D-8430-0FDA-CAE0B498F986}"/>
              </a:ext>
            </a:extLst>
          </p:cNvPr>
          <p:cNvCxnSpPr>
            <a:cxnSpLocks/>
          </p:cNvCxnSpPr>
          <p:nvPr/>
        </p:nvCxnSpPr>
        <p:spPr>
          <a:xfrm flipH="1">
            <a:off x="551729" y="8881371"/>
            <a:ext cx="11322679" cy="2264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29D2EDFA-92C2-2957-4B12-B2A577A5C166}"/>
              </a:ext>
            </a:extLst>
          </p:cNvPr>
          <p:cNvSpPr txBox="1"/>
          <p:nvPr/>
        </p:nvSpPr>
        <p:spPr>
          <a:xfrm>
            <a:off x="521554" y="1403317"/>
            <a:ext cx="2712022" cy="189282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91417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12E8B"/>
              </a:buClr>
              <a:buSzTx/>
              <a:buFontTx/>
              <a:buNone/>
              <a:tabLst/>
              <a:defRPr/>
            </a:pPr>
            <a:r>
              <a:rPr kumimoji="0" lang="en-CA" sz="9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Key Activities: </a:t>
            </a:r>
          </a:p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CA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Conduct executive stakeholder interviews</a:t>
            </a:r>
          </a:p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CA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Deploy workforce surveys and focus groups to assess change readiness, skills gaps and cultural barriers to AI adoption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CA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9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Outcomes:</a:t>
            </a:r>
            <a:r>
              <a:rPr kumimoji="0" lang="en-CA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CA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Clear understanding of leaders' vision and strategic alignment between AI initiatives and business objectives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CA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Baseline assessment of workforce readiness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CA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Initial AI maturity scores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CA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Visibility into key areas for further evaluation</a:t>
            </a:r>
          </a:p>
        </p:txBody>
      </p:sp>
      <p:sp>
        <p:nvSpPr>
          <p:cNvPr id="41" name="Arrow: Pentagon 40">
            <a:extLst>
              <a:ext uri="{FF2B5EF4-FFF2-40B4-BE49-F238E27FC236}">
                <a16:creationId xmlns:a16="http://schemas.microsoft.com/office/drawing/2014/main" id="{9C499EA2-3A13-66A7-144C-B692520107B6}"/>
              </a:ext>
            </a:extLst>
          </p:cNvPr>
          <p:cNvSpPr/>
          <p:nvPr/>
        </p:nvSpPr>
        <p:spPr>
          <a:xfrm>
            <a:off x="524869" y="885216"/>
            <a:ext cx="2925230" cy="474589"/>
          </a:xfrm>
          <a:prstGeom prst="homePlate">
            <a:avLst/>
          </a:prstGeom>
          <a:solidFill>
            <a:srgbClr val="FF7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 Phase 1: </a:t>
            </a:r>
            <a:r>
              <a:rPr kumimoji="0" lang="en-CA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Strategic Alignment and </a:t>
            </a:r>
            <a:br>
              <a:rPr kumimoji="0" lang="en-CA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</a:br>
            <a:r>
              <a:rPr kumimoji="0" lang="en-CA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Current State Discovery</a:t>
            </a:r>
          </a:p>
        </p:txBody>
      </p:sp>
      <p:sp>
        <p:nvSpPr>
          <p:cNvPr id="42" name="Arrow: Chevron 41">
            <a:extLst>
              <a:ext uri="{FF2B5EF4-FFF2-40B4-BE49-F238E27FC236}">
                <a16:creationId xmlns:a16="http://schemas.microsoft.com/office/drawing/2014/main" id="{83DF55B5-11C5-75B0-0094-69A2FE13457E}"/>
              </a:ext>
            </a:extLst>
          </p:cNvPr>
          <p:cNvSpPr/>
          <p:nvPr/>
        </p:nvSpPr>
        <p:spPr>
          <a:xfrm>
            <a:off x="3307259" y="889806"/>
            <a:ext cx="3077126" cy="474589"/>
          </a:xfrm>
          <a:prstGeom prst="chevron">
            <a:avLst/>
          </a:prstGeom>
          <a:solidFill>
            <a:srgbClr val="B45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Phase 2: Organizational Maturity Evaluation</a:t>
            </a:r>
          </a:p>
        </p:txBody>
      </p:sp>
      <p:sp>
        <p:nvSpPr>
          <p:cNvPr id="43" name="Arrow: Chevron 42">
            <a:extLst>
              <a:ext uri="{FF2B5EF4-FFF2-40B4-BE49-F238E27FC236}">
                <a16:creationId xmlns:a16="http://schemas.microsoft.com/office/drawing/2014/main" id="{91757168-4E51-7848-653A-7C51E557577E}"/>
              </a:ext>
            </a:extLst>
          </p:cNvPr>
          <p:cNvSpPr/>
          <p:nvPr/>
        </p:nvSpPr>
        <p:spPr>
          <a:xfrm>
            <a:off x="6236955" y="898988"/>
            <a:ext cx="3123577" cy="474589"/>
          </a:xfrm>
          <a:prstGeom prst="chevro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Phase 3: Productivity Opportunity Identification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2BF2118-9099-88FD-FAE7-2EF19B0B5A64}"/>
              </a:ext>
            </a:extLst>
          </p:cNvPr>
          <p:cNvSpPr txBox="1">
            <a:spLocks/>
          </p:cNvSpPr>
          <p:nvPr/>
        </p:nvSpPr>
        <p:spPr>
          <a:xfrm>
            <a:off x="442618" y="394589"/>
            <a:ext cx="11452901" cy="39651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 Medium" panose="02000503020000020003" pitchFamily="2" charset="0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Medium" panose="02000503020000020003" pitchFamily="2" charset="0"/>
                <a:ea typeface="+mj-ea"/>
                <a:cs typeface="+mj-cs"/>
              </a:rPr>
              <a:t>Our Approach</a:t>
            </a:r>
            <a:endParaRPr kumimoji="0" lang="en-CA" sz="2800" b="0" i="0" u="none" strike="noStrike" kern="1200" cap="none" spc="0" normalizeH="0" baseline="0" noProof="0">
              <a:ln>
                <a:noFill/>
              </a:ln>
              <a:solidFill>
                <a:srgbClr val="212D39"/>
              </a:solidFill>
              <a:effectLst/>
              <a:uLnTx/>
              <a:uFillTx/>
              <a:latin typeface="Avenir Medium" panose="02000503020000020003" pitchFamily="2" charset="0"/>
              <a:ea typeface="+mj-ea"/>
              <a:cs typeface="+mj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A2D0E4F-88AD-BCEE-D21A-988779D366F3}"/>
              </a:ext>
            </a:extLst>
          </p:cNvPr>
          <p:cNvSpPr txBox="1"/>
          <p:nvPr/>
        </p:nvSpPr>
        <p:spPr>
          <a:xfrm>
            <a:off x="3307800" y="1394134"/>
            <a:ext cx="2841937" cy="188675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91440" tIns="45720" rIns="91440" bIns="45720" rtlCol="0" anchor="t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9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Key Activities: </a:t>
            </a:r>
          </a:p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CA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Complete comprehensive AI maturity</a:t>
            </a:r>
          </a:p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CA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Conduct value stream mapping and flow and friction analysis of E2E workflows</a:t>
            </a:r>
          </a:p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CA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Analyze technical infrastructure, data arch., and AI integration capabilities</a:t>
            </a:r>
          </a:p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CA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9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Outcomes:</a:t>
            </a:r>
            <a:r>
              <a:rPr kumimoji="0" lang="en-CA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 </a:t>
            </a:r>
          </a:p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CA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Comprehensive AI maturity scorecard with gap analysis and benchmark against industry peers</a:t>
            </a:r>
            <a:endParaRPr kumimoji="0" lang="en-CA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CA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Complete value stream maps highlighting productivity improvement opportunities</a:t>
            </a:r>
          </a:p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CA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Technical Readiness assessment for AI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DF1A2D8-F44B-8E90-EE06-1E6770C7A3B6}"/>
              </a:ext>
            </a:extLst>
          </p:cNvPr>
          <p:cNvSpPr txBox="1"/>
          <p:nvPr/>
        </p:nvSpPr>
        <p:spPr>
          <a:xfrm>
            <a:off x="6227571" y="1394135"/>
            <a:ext cx="2921805" cy="189087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91440" tIns="45720" rIns="91440" bIns="45720" rtlCol="0" anchor="t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9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Key Activities: </a:t>
            </a:r>
          </a:p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CA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Facilitate workshops to identify and prioritize high-impact AI use cases</a:t>
            </a:r>
          </a:p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CA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Develop ROI calculations for top productivity opportunities and prioritize for quick wins and strategic opportunities</a:t>
            </a:r>
          </a:p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CA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Conduct skills and role impact analysis of current positions vs. future AI-augmented roles</a:t>
            </a:r>
          </a:p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CA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9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Outcomes:</a:t>
            </a:r>
            <a:r>
              <a:rPr kumimoji="0" lang="en-CA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 </a:t>
            </a:r>
          </a:p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CA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Prioritized portfolio of 8-12 AI use cases with detailed business case &amp; ROI projections</a:t>
            </a:r>
          </a:p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CA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Strategic opportunity roadmap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CE2BA2F-0C31-0518-2144-079A036D6FB8}"/>
              </a:ext>
            </a:extLst>
          </p:cNvPr>
          <p:cNvSpPr/>
          <p:nvPr/>
        </p:nvSpPr>
        <p:spPr>
          <a:xfrm>
            <a:off x="511256" y="3727753"/>
            <a:ext cx="11277573" cy="2661537"/>
          </a:xfrm>
          <a:prstGeom prst="rect">
            <a:avLst/>
          </a:prstGeom>
          <a:solidFill>
            <a:srgbClr val="E6E6E6"/>
          </a:solidFill>
          <a:ln>
            <a:solidFill>
              <a:srgbClr val="FF7A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1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Calibri" panose="020F0502020204030204" pitchFamily="34" charset="0"/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5296D59-DB7F-ECDE-D251-542C281AD4DC}"/>
              </a:ext>
            </a:extLst>
          </p:cNvPr>
          <p:cNvCxnSpPr>
            <a:cxnSpLocks/>
          </p:cNvCxnSpPr>
          <p:nvPr/>
        </p:nvCxnSpPr>
        <p:spPr>
          <a:xfrm flipH="1">
            <a:off x="2382799" y="3451086"/>
            <a:ext cx="40898" cy="255903"/>
          </a:xfrm>
          <a:prstGeom prst="line">
            <a:avLst/>
          </a:prstGeom>
          <a:ln w="6350" cap="flat" cmpd="sng" algn="ctr">
            <a:solidFill>
              <a:schemeClr val="bg2">
                <a:lumMod val="75000"/>
              </a:schemeClr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BE19695-E670-C7AC-0D4D-1F75C1EFEC0C}"/>
              </a:ext>
            </a:extLst>
          </p:cNvPr>
          <p:cNvCxnSpPr>
            <a:cxnSpLocks/>
          </p:cNvCxnSpPr>
          <p:nvPr/>
        </p:nvCxnSpPr>
        <p:spPr>
          <a:xfrm flipH="1">
            <a:off x="511257" y="3451086"/>
            <a:ext cx="40898" cy="255903"/>
          </a:xfrm>
          <a:prstGeom prst="line">
            <a:avLst/>
          </a:prstGeom>
          <a:ln w="6350" cap="flat" cmpd="sng" algn="ctr">
            <a:solidFill>
              <a:schemeClr val="bg2">
                <a:lumMod val="75000"/>
              </a:schemeClr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0995CE1-41FA-851A-01B8-C9FE83827263}"/>
              </a:ext>
            </a:extLst>
          </p:cNvPr>
          <p:cNvCxnSpPr>
            <a:cxnSpLocks/>
          </p:cNvCxnSpPr>
          <p:nvPr/>
        </p:nvCxnSpPr>
        <p:spPr>
          <a:xfrm flipH="1">
            <a:off x="4233074" y="3451086"/>
            <a:ext cx="40898" cy="255903"/>
          </a:xfrm>
          <a:prstGeom prst="line">
            <a:avLst/>
          </a:prstGeom>
          <a:ln w="6350" cap="flat" cmpd="sng" algn="ctr">
            <a:solidFill>
              <a:schemeClr val="bg2">
                <a:lumMod val="75000"/>
              </a:schemeClr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AE71887-9807-648F-1161-6FCF32955387}"/>
              </a:ext>
            </a:extLst>
          </p:cNvPr>
          <p:cNvCxnSpPr>
            <a:cxnSpLocks/>
          </p:cNvCxnSpPr>
          <p:nvPr/>
        </p:nvCxnSpPr>
        <p:spPr>
          <a:xfrm flipH="1">
            <a:off x="6097532" y="3451086"/>
            <a:ext cx="40898" cy="255903"/>
          </a:xfrm>
          <a:prstGeom prst="line">
            <a:avLst/>
          </a:prstGeom>
          <a:ln w="6350" cap="flat" cmpd="sng" algn="ctr">
            <a:solidFill>
              <a:schemeClr val="bg2">
                <a:lumMod val="75000"/>
              </a:schemeClr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70B13A8-20CD-CEEB-D710-B48F9387B669}"/>
              </a:ext>
            </a:extLst>
          </p:cNvPr>
          <p:cNvCxnSpPr>
            <a:cxnSpLocks/>
          </p:cNvCxnSpPr>
          <p:nvPr/>
        </p:nvCxnSpPr>
        <p:spPr>
          <a:xfrm flipH="1">
            <a:off x="3307939" y="3451086"/>
            <a:ext cx="40898" cy="255903"/>
          </a:xfrm>
          <a:prstGeom prst="line">
            <a:avLst/>
          </a:prstGeom>
          <a:ln w="6350" cap="flat" cmpd="sng" algn="ctr">
            <a:solidFill>
              <a:schemeClr val="bg2">
                <a:lumMod val="75000"/>
              </a:schemeClr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C1A0C4B-53A5-B75B-EF88-F52DF4999259}"/>
              </a:ext>
            </a:extLst>
          </p:cNvPr>
          <p:cNvCxnSpPr>
            <a:cxnSpLocks/>
          </p:cNvCxnSpPr>
          <p:nvPr/>
        </p:nvCxnSpPr>
        <p:spPr>
          <a:xfrm flipH="1">
            <a:off x="1453544" y="3451086"/>
            <a:ext cx="40898" cy="255903"/>
          </a:xfrm>
          <a:prstGeom prst="line">
            <a:avLst/>
          </a:prstGeom>
          <a:ln w="6350" cap="flat" cmpd="sng" algn="ctr">
            <a:solidFill>
              <a:schemeClr val="bg2">
                <a:lumMod val="75000"/>
              </a:schemeClr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5D3FF44-6A73-FC00-AA50-827B1D11B0A7}"/>
              </a:ext>
            </a:extLst>
          </p:cNvPr>
          <p:cNvCxnSpPr>
            <a:cxnSpLocks/>
          </p:cNvCxnSpPr>
          <p:nvPr/>
        </p:nvCxnSpPr>
        <p:spPr>
          <a:xfrm flipH="1">
            <a:off x="5165304" y="3451086"/>
            <a:ext cx="40898" cy="255903"/>
          </a:xfrm>
          <a:prstGeom prst="line">
            <a:avLst/>
          </a:prstGeom>
          <a:ln w="6350" cap="flat" cmpd="sng" algn="ctr">
            <a:solidFill>
              <a:schemeClr val="bg2">
                <a:lumMod val="75000"/>
              </a:schemeClr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5F9AF6A-E765-FBB3-88AE-84FD0024A1F5}"/>
              </a:ext>
            </a:extLst>
          </p:cNvPr>
          <p:cNvCxnSpPr>
            <a:cxnSpLocks/>
          </p:cNvCxnSpPr>
          <p:nvPr/>
        </p:nvCxnSpPr>
        <p:spPr>
          <a:xfrm flipH="1">
            <a:off x="7043940" y="3451086"/>
            <a:ext cx="40898" cy="255903"/>
          </a:xfrm>
          <a:prstGeom prst="line">
            <a:avLst/>
          </a:prstGeom>
          <a:ln w="6350" cap="flat" cmpd="sng" algn="ctr">
            <a:solidFill>
              <a:schemeClr val="bg2">
                <a:lumMod val="75000"/>
              </a:schemeClr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6" name="KICK OFF">
            <a:extLst>
              <a:ext uri="{FF2B5EF4-FFF2-40B4-BE49-F238E27FC236}">
                <a16:creationId xmlns:a16="http://schemas.microsoft.com/office/drawing/2014/main" id="{C24BC1C8-CDED-011E-699F-9090A082B3A8}"/>
              </a:ext>
            </a:extLst>
          </p:cNvPr>
          <p:cNvSpPr txBox="1"/>
          <p:nvPr/>
        </p:nvSpPr>
        <p:spPr>
          <a:xfrm>
            <a:off x="1442795" y="3496026"/>
            <a:ext cx="805142" cy="10603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54000" tIns="0" rIns="0" bIns="0" numCol="1" anchor="ctr">
            <a:noAutofit/>
          </a:bodyPr>
          <a:lstStyle>
            <a:lvl1pPr algn="l">
              <a:lnSpc>
                <a:spcPct val="150000"/>
              </a:lnSpc>
              <a:defRPr sz="1400" b="0" cap="all" spc="139">
                <a:solidFill>
                  <a:srgbClr val="424242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800" b="1" i="0" u="none" strike="noStrike" kern="0" cap="all" spc="14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Avenir Next LT Pro"/>
                <a:ea typeface="Calibri"/>
                <a:cs typeface="Calibri"/>
                <a:sym typeface="Calibri"/>
              </a:rPr>
              <a:t>Week 2</a:t>
            </a:r>
          </a:p>
        </p:txBody>
      </p:sp>
      <p:sp>
        <p:nvSpPr>
          <p:cNvPr id="37" name="KICK OFF">
            <a:extLst>
              <a:ext uri="{FF2B5EF4-FFF2-40B4-BE49-F238E27FC236}">
                <a16:creationId xmlns:a16="http://schemas.microsoft.com/office/drawing/2014/main" id="{74836508-D8D0-7140-9CD7-3FEBC201B2A2}"/>
              </a:ext>
            </a:extLst>
          </p:cNvPr>
          <p:cNvSpPr txBox="1"/>
          <p:nvPr/>
        </p:nvSpPr>
        <p:spPr>
          <a:xfrm>
            <a:off x="2373872" y="3496026"/>
            <a:ext cx="805142" cy="10603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54000" tIns="0" rIns="0" bIns="0" numCol="1" anchor="ctr">
            <a:noAutofit/>
          </a:bodyPr>
          <a:lstStyle>
            <a:lvl1pPr algn="l">
              <a:lnSpc>
                <a:spcPct val="150000"/>
              </a:lnSpc>
              <a:defRPr sz="1400" b="0" cap="all" spc="139">
                <a:solidFill>
                  <a:srgbClr val="424242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800" b="1" i="0" u="none" strike="noStrike" kern="0" cap="all" spc="14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Avenir Next LT Pro"/>
                <a:ea typeface="Calibri"/>
                <a:cs typeface="Calibri"/>
                <a:sym typeface="Calibri"/>
              </a:rPr>
              <a:t>Week 3</a:t>
            </a:r>
          </a:p>
        </p:txBody>
      </p:sp>
      <p:sp>
        <p:nvSpPr>
          <p:cNvPr id="39" name="KICK OFF">
            <a:extLst>
              <a:ext uri="{FF2B5EF4-FFF2-40B4-BE49-F238E27FC236}">
                <a16:creationId xmlns:a16="http://schemas.microsoft.com/office/drawing/2014/main" id="{35F62EA5-5D6C-C8AA-76E6-F06363CFE1A6}"/>
              </a:ext>
            </a:extLst>
          </p:cNvPr>
          <p:cNvSpPr txBox="1"/>
          <p:nvPr/>
        </p:nvSpPr>
        <p:spPr>
          <a:xfrm>
            <a:off x="511718" y="3496026"/>
            <a:ext cx="805142" cy="10603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54000" tIns="0" rIns="0" bIns="0" numCol="1" anchor="ctr">
            <a:noAutofit/>
          </a:bodyPr>
          <a:lstStyle>
            <a:lvl1pPr algn="l">
              <a:lnSpc>
                <a:spcPct val="150000"/>
              </a:lnSpc>
              <a:defRPr sz="1400" b="0" cap="all" spc="139">
                <a:solidFill>
                  <a:srgbClr val="424242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800" b="1" i="0" u="none" strike="noStrike" kern="0" cap="all" spc="14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Avenir Next LT Pro"/>
                <a:ea typeface="Calibri"/>
                <a:cs typeface="Calibri"/>
                <a:sym typeface="Calibri"/>
              </a:rPr>
              <a:t>Week 1</a:t>
            </a:r>
          </a:p>
        </p:txBody>
      </p:sp>
      <p:sp>
        <p:nvSpPr>
          <p:cNvPr id="40" name="KICK OFF">
            <a:extLst>
              <a:ext uri="{FF2B5EF4-FFF2-40B4-BE49-F238E27FC236}">
                <a16:creationId xmlns:a16="http://schemas.microsoft.com/office/drawing/2014/main" id="{2FBB60D0-F263-A8F9-EC88-40138F1D9A61}"/>
              </a:ext>
            </a:extLst>
          </p:cNvPr>
          <p:cNvSpPr txBox="1"/>
          <p:nvPr/>
        </p:nvSpPr>
        <p:spPr>
          <a:xfrm>
            <a:off x="7029257" y="3496026"/>
            <a:ext cx="805142" cy="10603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4000" tIns="0" rIns="0" bIns="0" numCol="1" anchor="ctr">
            <a:noAutofit/>
          </a:bodyPr>
          <a:lstStyle>
            <a:lvl1pPr algn="l">
              <a:lnSpc>
                <a:spcPct val="150000"/>
              </a:lnSpc>
              <a:defRPr sz="1400" b="0" cap="all" spc="139">
                <a:solidFill>
                  <a:srgbClr val="424242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800" b="1" i="0" u="none" strike="noStrike" kern="0" cap="all" spc="14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Avenir Next LT Pro"/>
                <a:ea typeface="Calibri"/>
                <a:cs typeface="Calibri"/>
                <a:sym typeface="Calibri"/>
              </a:rPr>
              <a:t>Week 8</a:t>
            </a:r>
          </a:p>
        </p:txBody>
      </p:sp>
      <p:sp>
        <p:nvSpPr>
          <p:cNvPr id="45" name="KICK OFF">
            <a:extLst>
              <a:ext uri="{FF2B5EF4-FFF2-40B4-BE49-F238E27FC236}">
                <a16:creationId xmlns:a16="http://schemas.microsoft.com/office/drawing/2014/main" id="{F2B7F611-D320-8901-978C-9D741E05452E}"/>
              </a:ext>
            </a:extLst>
          </p:cNvPr>
          <p:cNvSpPr txBox="1"/>
          <p:nvPr/>
        </p:nvSpPr>
        <p:spPr>
          <a:xfrm>
            <a:off x="6098180" y="3496026"/>
            <a:ext cx="805142" cy="10603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4000" tIns="0" rIns="0" bIns="0" numCol="1" anchor="ctr">
            <a:noAutofit/>
          </a:bodyPr>
          <a:lstStyle>
            <a:lvl1pPr algn="l">
              <a:lnSpc>
                <a:spcPct val="150000"/>
              </a:lnSpc>
              <a:defRPr sz="1400" b="0" cap="all" spc="139">
                <a:solidFill>
                  <a:srgbClr val="424242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800" b="1" i="0" u="none" strike="noStrike" kern="0" cap="all" spc="14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Avenir Next LT Pro"/>
                <a:ea typeface="Calibri"/>
                <a:cs typeface="Calibri"/>
                <a:sym typeface="Calibri"/>
              </a:rPr>
              <a:t>Week 7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651798FC-9562-DE3D-E91D-C68D651DAA2A}"/>
              </a:ext>
            </a:extLst>
          </p:cNvPr>
          <p:cNvCxnSpPr>
            <a:cxnSpLocks/>
          </p:cNvCxnSpPr>
          <p:nvPr/>
        </p:nvCxnSpPr>
        <p:spPr>
          <a:xfrm>
            <a:off x="521554" y="3727851"/>
            <a:ext cx="928800" cy="0"/>
          </a:xfrm>
          <a:prstGeom prst="line">
            <a:avLst/>
          </a:prstGeom>
          <a:noFill/>
          <a:ln w="19050" cap="flat">
            <a:solidFill>
              <a:schemeClr val="accent1">
                <a:lumMod val="50000"/>
              </a:schemeClr>
            </a:solidFill>
            <a:prstDash val="solid"/>
            <a:round/>
            <a:headEnd type="oval" w="med" len="med"/>
            <a:tailEnd type="oval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E363F7BB-3CA2-A36A-B8EF-916170FE0C75}"/>
              </a:ext>
            </a:extLst>
          </p:cNvPr>
          <p:cNvCxnSpPr>
            <a:cxnSpLocks/>
          </p:cNvCxnSpPr>
          <p:nvPr/>
        </p:nvCxnSpPr>
        <p:spPr>
          <a:xfrm>
            <a:off x="1457927" y="3727851"/>
            <a:ext cx="928800" cy="0"/>
          </a:xfrm>
          <a:prstGeom prst="line">
            <a:avLst/>
          </a:prstGeom>
          <a:noFill/>
          <a:ln w="19050" cap="flat">
            <a:solidFill>
              <a:schemeClr val="accent1">
                <a:lumMod val="50000"/>
              </a:schemeClr>
            </a:solidFill>
            <a:prstDash val="solid"/>
            <a:round/>
            <a:headEnd type="oval" w="med" len="med"/>
            <a:tailEnd type="oval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6B8D4C02-24D6-DCC2-F94C-50CFEC7E73A3}"/>
              </a:ext>
            </a:extLst>
          </p:cNvPr>
          <p:cNvCxnSpPr>
            <a:cxnSpLocks/>
          </p:cNvCxnSpPr>
          <p:nvPr/>
        </p:nvCxnSpPr>
        <p:spPr>
          <a:xfrm>
            <a:off x="2384468" y="3727851"/>
            <a:ext cx="928800" cy="0"/>
          </a:xfrm>
          <a:prstGeom prst="line">
            <a:avLst/>
          </a:prstGeom>
          <a:noFill/>
          <a:ln w="19050" cap="flat">
            <a:solidFill>
              <a:schemeClr val="accent1">
                <a:lumMod val="50000"/>
              </a:schemeClr>
            </a:solidFill>
            <a:prstDash val="solid"/>
            <a:round/>
            <a:headEnd type="oval" w="med" len="med"/>
            <a:tailEnd type="oval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06BDE1AB-9F42-BF89-5D43-C2BA550BC16F}"/>
              </a:ext>
            </a:extLst>
          </p:cNvPr>
          <p:cNvCxnSpPr>
            <a:cxnSpLocks/>
          </p:cNvCxnSpPr>
          <p:nvPr/>
        </p:nvCxnSpPr>
        <p:spPr>
          <a:xfrm>
            <a:off x="5173923" y="3727851"/>
            <a:ext cx="928800" cy="0"/>
          </a:xfrm>
          <a:prstGeom prst="line">
            <a:avLst/>
          </a:prstGeom>
          <a:noFill/>
          <a:ln w="19050" cap="flat">
            <a:solidFill>
              <a:schemeClr val="accent1">
                <a:lumMod val="50000"/>
              </a:schemeClr>
            </a:solidFill>
            <a:prstDash val="solid"/>
            <a:round/>
            <a:headEnd type="oval" w="med" len="med"/>
            <a:tailEnd type="oval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B7E8F965-A407-7D83-7920-B5DD3E75C65E}"/>
              </a:ext>
            </a:extLst>
          </p:cNvPr>
          <p:cNvCxnSpPr>
            <a:cxnSpLocks/>
          </p:cNvCxnSpPr>
          <p:nvPr/>
        </p:nvCxnSpPr>
        <p:spPr>
          <a:xfrm>
            <a:off x="7027005" y="3727851"/>
            <a:ext cx="928800" cy="0"/>
          </a:xfrm>
          <a:prstGeom prst="line">
            <a:avLst/>
          </a:prstGeom>
          <a:noFill/>
          <a:ln w="19050" cap="flat">
            <a:solidFill>
              <a:schemeClr val="accent1">
                <a:lumMod val="50000"/>
              </a:schemeClr>
            </a:solidFill>
            <a:prstDash val="solid"/>
            <a:round/>
            <a:headEnd type="oval" w="med" len="med"/>
            <a:tailEnd type="oval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4B9241B7-640C-AC70-D6A0-DF21948656A0}"/>
              </a:ext>
            </a:extLst>
          </p:cNvPr>
          <p:cNvCxnSpPr>
            <a:cxnSpLocks/>
          </p:cNvCxnSpPr>
          <p:nvPr/>
        </p:nvCxnSpPr>
        <p:spPr>
          <a:xfrm>
            <a:off x="6100464" y="3727851"/>
            <a:ext cx="928800" cy="0"/>
          </a:xfrm>
          <a:prstGeom prst="line">
            <a:avLst/>
          </a:prstGeom>
          <a:noFill/>
          <a:ln w="19050" cap="flat">
            <a:solidFill>
              <a:schemeClr val="accent1">
                <a:lumMod val="50000"/>
              </a:schemeClr>
            </a:solidFill>
            <a:prstDash val="solid"/>
            <a:round/>
            <a:headEnd type="oval" w="med" len="med"/>
            <a:tailEnd type="oval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4D5A7223-DD91-8FF8-ECE1-7AC77359C871}"/>
              </a:ext>
            </a:extLst>
          </p:cNvPr>
          <p:cNvCxnSpPr>
            <a:cxnSpLocks/>
          </p:cNvCxnSpPr>
          <p:nvPr/>
        </p:nvCxnSpPr>
        <p:spPr>
          <a:xfrm flipH="1">
            <a:off x="7955041" y="3453636"/>
            <a:ext cx="40898" cy="255903"/>
          </a:xfrm>
          <a:prstGeom prst="line">
            <a:avLst/>
          </a:prstGeom>
          <a:ln w="6350" cap="flat" cmpd="sng" algn="ctr">
            <a:solidFill>
              <a:schemeClr val="bg2">
                <a:lumMod val="75000"/>
              </a:schemeClr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7" name="KICK OFF">
            <a:extLst>
              <a:ext uri="{FF2B5EF4-FFF2-40B4-BE49-F238E27FC236}">
                <a16:creationId xmlns:a16="http://schemas.microsoft.com/office/drawing/2014/main" id="{481D5B9F-23D2-0344-4654-8E6319A8E30B}"/>
              </a:ext>
            </a:extLst>
          </p:cNvPr>
          <p:cNvSpPr txBox="1"/>
          <p:nvPr/>
        </p:nvSpPr>
        <p:spPr>
          <a:xfrm>
            <a:off x="7960334" y="3496026"/>
            <a:ext cx="805142" cy="10603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54000" tIns="0" rIns="0" bIns="0" numCol="1" anchor="ctr">
            <a:noAutofit/>
          </a:bodyPr>
          <a:lstStyle>
            <a:lvl1pPr algn="l">
              <a:lnSpc>
                <a:spcPct val="150000"/>
              </a:lnSpc>
              <a:defRPr sz="1400" b="0" cap="all" spc="139">
                <a:solidFill>
                  <a:srgbClr val="424242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800" b="1" i="0" u="none" strike="noStrike" kern="0" cap="all" spc="14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Avenir Next LT Pro"/>
                <a:ea typeface="Calibri"/>
                <a:cs typeface="Calibri"/>
                <a:sym typeface="Calibri"/>
              </a:rPr>
              <a:t>Week 9</a:t>
            </a: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16827ED7-85C8-49A2-F8DB-E12625A4230F}"/>
              </a:ext>
            </a:extLst>
          </p:cNvPr>
          <p:cNvCxnSpPr>
            <a:cxnSpLocks/>
          </p:cNvCxnSpPr>
          <p:nvPr/>
        </p:nvCxnSpPr>
        <p:spPr>
          <a:xfrm>
            <a:off x="7953546" y="3727851"/>
            <a:ext cx="3835283" cy="0"/>
          </a:xfrm>
          <a:prstGeom prst="line">
            <a:avLst/>
          </a:prstGeom>
          <a:noFill/>
          <a:ln w="19050" cap="flat">
            <a:solidFill>
              <a:schemeClr val="accent1">
                <a:lumMod val="50000"/>
              </a:schemeClr>
            </a:solidFill>
            <a:prstDash val="solid"/>
            <a:round/>
            <a:headEnd type="oval" w="med" len="med"/>
            <a:tailEnd type="oval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1" name="Line">
            <a:extLst>
              <a:ext uri="{FF2B5EF4-FFF2-40B4-BE49-F238E27FC236}">
                <a16:creationId xmlns:a16="http://schemas.microsoft.com/office/drawing/2014/main" id="{2E7D4FE7-D106-D8F7-C62D-A213898C1CF4}"/>
              </a:ext>
            </a:extLst>
          </p:cNvPr>
          <p:cNvSpPr/>
          <p:nvPr/>
        </p:nvSpPr>
        <p:spPr>
          <a:xfrm flipV="1">
            <a:off x="511274" y="4142647"/>
            <a:ext cx="1872000" cy="0"/>
          </a:xfrm>
          <a:prstGeom prst="line">
            <a:avLst/>
          </a:prstGeom>
          <a:ln w="19050">
            <a:solidFill>
              <a:srgbClr val="FF7A00"/>
            </a:solidFill>
            <a:miter lim="400000"/>
            <a:headEnd type="oval" w="sm" len="sm"/>
            <a:tailEnd type="oval" w="sm" len="sm"/>
          </a:ln>
        </p:spPr>
        <p:txBody>
          <a:bodyPr lIns="0" tIns="0" rIns="0" bIns="0"/>
          <a:lstStyle/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lang="en-CA" sz="1100" b="1" i="0" u="none" strike="noStrike" kern="0" cap="none" spc="-2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 Medium"/>
              <a:ea typeface="Calibri" panose="020F0502020204030204" pitchFamily="34" charset="0"/>
              <a:cs typeface="Calibri" panose="020F0502020204030204" pitchFamily="34" charset="0"/>
              <a:sym typeface="Helvetica Neue Medium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843BB0A2-AC24-93C2-BA95-7404F3FEC8C1}"/>
              </a:ext>
            </a:extLst>
          </p:cNvPr>
          <p:cNvSpPr/>
          <p:nvPr/>
        </p:nvSpPr>
        <p:spPr>
          <a:xfrm>
            <a:off x="511273" y="3960230"/>
            <a:ext cx="2730938" cy="167695"/>
          </a:xfrm>
          <a:prstGeom prst="rect">
            <a:avLst/>
          </a:prstGeom>
          <a:noFill/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4400" tIns="0" rIns="0" bIns="0" numCol="1" spcCol="38100" rtlCol="0" anchor="b">
            <a:noAutofit/>
          </a:bodyPr>
          <a:lstStyle/>
          <a:p>
            <a:pPr marL="0" marR="0" lvl="0" indent="0" algn="l" defTabSz="825500" rtl="0" eaLnBrk="1" fontAlgn="auto" latinLnBrk="0" hangingPunct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900" b="0" i="0" u="none" strike="noStrike" kern="0" cap="none" spc="-2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Calibri" panose="020F0502020204030204" pitchFamily="34" charset="0"/>
                <a:cs typeface="Calibri" panose="020F0502020204030204" pitchFamily="34" charset="0"/>
                <a:sym typeface="Helvetica"/>
              </a:rPr>
              <a:t>A</a:t>
            </a:r>
            <a:r>
              <a:rPr kumimoji="0" lang="en-CA" sz="900" b="0" i="0" u="none" strike="noStrike" kern="0" cap="none" spc="-2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Calibri" panose="020F0502020204030204" pitchFamily="34" charset="0"/>
                <a:cs typeface="Calibri" panose="020F0502020204030204" pitchFamily="34" charset="0"/>
                <a:sym typeface="Helvetica"/>
              </a:rPr>
              <a:t>rtifact</a:t>
            </a:r>
            <a:r>
              <a:rPr kumimoji="0" lang="en-CA" sz="900" b="0" i="0" u="none" strike="noStrike" kern="0" cap="none" spc="-2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Calibri" panose="020F0502020204030204" pitchFamily="34" charset="0"/>
                <a:cs typeface="Calibri" panose="020F0502020204030204" pitchFamily="34" charset="0"/>
                <a:sym typeface="Helvetica"/>
              </a:rPr>
              <a:t> collection and analysis</a:t>
            </a: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E8F18518-DFF0-B23A-EBBE-563B5E55B9D4}"/>
              </a:ext>
            </a:extLst>
          </p:cNvPr>
          <p:cNvGrpSpPr/>
          <p:nvPr/>
        </p:nvGrpSpPr>
        <p:grpSpPr>
          <a:xfrm>
            <a:off x="436335" y="3773663"/>
            <a:ext cx="1336008" cy="187490"/>
            <a:chOff x="1616555" y="1293979"/>
            <a:chExt cx="823531" cy="158181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DD0B321E-27CF-774C-4BDA-84045315D4B2}"/>
                </a:ext>
              </a:extLst>
            </p:cNvPr>
            <p:cNvSpPr/>
            <p:nvPr/>
          </p:nvSpPr>
          <p:spPr>
            <a:xfrm>
              <a:off x="1728603" y="1293979"/>
              <a:ext cx="711483" cy="158181"/>
            </a:xfrm>
            <a:prstGeom prst="rect">
              <a:avLst/>
            </a:prstGeom>
            <a:noFill/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14400" rIns="0" bIns="0" numCol="1" spcCol="38100" rtlCol="0" anchor="ctr">
              <a:noAutofit/>
            </a:bodyPr>
            <a:lstStyle/>
            <a:p>
              <a:pPr marL="0" marR="0" lvl="0" indent="0" algn="l" defTabSz="825500" rtl="0" eaLnBrk="1" fontAlgn="auto" latinLnBrk="0" hangingPunct="0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900" b="1" i="0" u="none" strike="noStrike" kern="0" cap="none" spc="-2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"/>
                  <a:ea typeface="Calibri" panose="020F0502020204030204" pitchFamily="34" charset="0"/>
                  <a:cs typeface="Calibri" panose="020F0502020204030204" pitchFamily="34" charset="0"/>
                  <a:sym typeface="Helvetica"/>
                </a:rPr>
                <a:t>Program Kickoff </a:t>
              </a:r>
            </a:p>
          </p:txBody>
        </p:sp>
        <p:sp>
          <p:nvSpPr>
            <p:cNvPr id="68" name="Flowchart: Decision 244">
              <a:extLst>
                <a:ext uri="{FF2B5EF4-FFF2-40B4-BE49-F238E27FC236}">
                  <a16:creationId xmlns:a16="http://schemas.microsoft.com/office/drawing/2014/main" id="{D249900E-DB80-3627-89A4-9D3B1BF9F35E}"/>
                </a:ext>
              </a:extLst>
            </p:cNvPr>
            <p:cNvSpPr/>
            <p:nvPr/>
          </p:nvSpPr>
          <p:spPr>
            <a:xfrm flipV="1">
              <a:off x="1616555" y="1319783"/>
              <a:ext cx="90919" cy="121489"/>
            </a:xfrm>
            <a:prstGeom prst="flowChartDecision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Next LT Pro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72" name="KICK OFF">
            <a:extLst>
              <a:ext uri="{FF2B5EF4-FFF2-40B4-BE49-F238E27FC236}">
                <a16:creationId xmlns:a16="http://schemas.microsoft.com/office/drawing/2014/main" id="{2B02C955-C72A-A28A-9365-02925B7C1622}"/>
              </a:ext>
            </a:extLst>
          </p:cNvPr>
          <p:cNvSpPr txBox="1"/>
          <p:nvPr/>
        </p:nvSpPr>
        <p:spPr>
          <a:xfrm>
            <a:off x="3304949" y="3496026"/>
            <a:ext cx="805142" cy="10603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54000" tIns="0" rIns="0" bIns="0" numCol="1" anchor="ctr">
            <a:noAutofit/>
          </a:bodyPr>
          <a:lstStyle>
            <a:lvl1pPr algn="l">
              <a:lnSpc>
                <a:spcPct val="150000"/>
              </a:lnSpc>
              <a:defRPr sz="1400" b="0" cap="all" spc="139">
                <a:solidFill>
                  <a:srgbClr val="424242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800" b="1" i="0" u="none" strike="noStrike" kern="0" cap="all" spc="14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Avenir Next LT Pro"/>
                <a:ea typeface="Calibri"/>
                <a:cs typeface="Calibri"/>
                <a:sym typeface="Calibri"/>
              </a:rPr>
              <a:t>Week 4</a:t>
            </a:r>
          </a:p>
        </p:txBody>
      </p:sp>
      <p:sp>
        <p:nvSpPr>
          <p:cNvPr id="73" name="KICK OFF">
            <a:extLst>
              <a:ext uri="{FF2B5EF4-FFF2-40B4-BE49-F238E27FC236}">
                <a16:creationId xmlns:a16="http://schemas.microsoft.com/office/drawing/2014/main" id="{4A4C268C-79F1-1649-DC61-35DD9DD1E1DB}"/>
              </a:ext>
            </a:extLst>
          </p:cNvPr>
          <p:cNvSpPr txBox="1"/>
          <p:nvPr/>
        </p:nvSpPr>
        <p:spPr>
          <a:xfrm>
            <a:off x="4236026" y="3496026"/>
            <a:ext cx="805142" cy="10603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4000" tIns="0" rIns="0" bIns="0" numCol="1" anchor="ctr">
            <a:noAutofit/>
          </a:bodyPr>
          <a:lstStyle>
            <a:lvl1pPr algn="l">
              <a:lnSpc>
                <a:spcPct val="150000"/>
              </a:lnSpc>
              <a:defRPr sz="1400" b="0" cap="all" spc="139">
                <a:solidFill>
                  <a:srgbClr val="424242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800" b="1" i="0" u="none" strike="noStrike" kern="0" cap="all" spc="14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Avenir Next LT Pro"/>
                <a:ea typeface="Calibri"/>
                <a:cs typeface="Calibri"/>
                <a:sym typeface="Calibri"/>
              </a:rPr>
              <a:t>Week 5</a:t>
            </a:r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9600C7D8-B987-A69D-25F5-DC26E30CB3B1}"/>
              </a:ext>
            </a:extLst>
          </p:cNvPr>
          <p:cNvCxnSpPr>
            <a:cxnSpLocks/>
          </p:cNvCxnSpPr>
          <p:nvPr/>
        </p:nvCxnSpPr>
        <p:spPr>
          <a:xfrm>
            <a:off x="3311009" y="3727851"/>
            <a:ext cx="928800" cy="0"/>
          </a:xfrm>
          <a:prstGeom prst="line">
            <a:avLst/>
          </a:prstGeom>
          <a:noFill/>
          <a:ln w="19050" cap="flat">
            <a:solidFill>
              <a:schemeClr val="accent1">
                <a:lumMod val="50000"/>
              </a:schemeClr>
            </a:solidFill>
            <a:prstDash val="solid"/>
            <a:round/>
            <a:headEnd type="oval" w="med" len="med"/>
            <a:tailEnd type="oval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FB952F87-DC15-83C4-A1B1-1F84DA57FA24}"/>
              </a:ext>
            </a:extLst>
          </p:cNvPr>
          <p:cNvCxnSpPr>
            <a:cxnSpLocks/>
          </p:cNvCxnSpPr>
          <p:nvPr/>
        </p:nvCxnSpPr>
        <p:spPr>
          <a:xfrm>
            <a:off x="4237550" y="3727851"/>
            <a:ext cx="928800" cy="0"/>
          </a:xfrm>
          <a:prstGeom prst="line">
            <a:avLst/>
          </a:prstGeom>
          <a:noFill/>
          <a:ln w="19050" cap="flat">
            <a:solidFill>
              <a:schemeClr val="accent1">
                <a:lumMod val="50000"/>
              </a:schemeClr>
            </a:solidFill>
            <a:prstDash val="solid"/>
            <a:round/>
            <a:headEnd type="oval" w="med" len="med"/>
            <a:tailEnd type="oval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59" name="KICK OFF">
            <a:extLst>
              <a:ext uri="{FF2B5EF4-FFF2-40B4-BE49-F238E27FC236}">
                <a16:creationId xmlns:a16="http://schemas.microsoft.com/office/drawing/2014/main" id="{5516C9FC-4CBA-5BE5-7F81-4591F64EBA16}"/>
              </a:ext>
            </a:extLst>
          </p:cNvPr>
          <p:cNvSpPr txBox="1"/>
          <p:nvPr/>
        </p:nvSpPr>
        <p:spPr>
          <a:xfrm>
            <a:off x="5167103" y="3496026"/>
            <a:ext cx="805142" cy="10603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4000" tIns="0" rIns="0" bIns="0" numCol="1" anchor="ctr">
            <a:noAutofit/>
          </a:bodyPr>
          <a:lstStyle>
            <a:lvl1pPr algn="l">
              <a:lnSpc>
                <a:spcPct val="150000"/>
              </a:lnSpc>
              <a:defRPr sz="1400" b="0" cap="all" spc="139">
                <a:solidFill>
                  <a:srgbClr val="424242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800" b="1" i="0" u="none" strike="noStrike" kern="0" cap="all" spc="14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Avenir Next LT Pro"/>
                <a:ea typeface="Calibri"/>
                <a:cs typeface="Calibri"/>
                <a:sym typeface="Calibri"/>
              </a:rPr>
              <a:t>Week 6</a:t>
            </a:r>
          </a:p>
        </p:txBody>
      </p: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9E7522F7-7E0D-0017-C079-234FFD6F0B85}"/>
              </a:ext>
            </a:extLst>
          </p:cNvPr>
          <p:cNvCxnSpPr>
            <a:cxnSpLocks/>
          </p:cNvCxnSpPr>
          <p:nvPr/>
        </p:nvCxnSpPr>
        <p:spPr>
          <a:xfrm flipH="1">
            <a:off x="513877" y="3706178"/>
            <a:ext cx="0" cy="1875600"/>
          </a:xfrm>
          <a:prstGeom prst="line">
            <a:avLst/>
          </a:prstGeom>
          <a:ln w="6350" cap="flat" cmpd="sng" algn="ctr">
            <a:solidFill>
              <a:schemeClr val="bg2">
                <a:lumMod val="75000"/>
              </a:schemeClr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AA16B84A-7918-C558-FE6D-1999524B3FB1}"/>
              </a:ext>
            </a:extLst>
          </p:cNvPr>
          <p:cNvCxnSpPr>
            <a:cxnSpLocks/>
          </p:cNvCxnSpPr>
          <p:nvPr/>
        </p:nvCxnSpPr>
        <p:spPr>
          <a:xfrm flipH="1">
            <a:off x="1442293" y="3706178"/>
            <a:ext cx="1732" cy="2273223"/>
          </a:xfrm>
          <a:prstGeom prst="line">
            <a:avLst/>
          </a:prstGeom>
          <a:ln w="6350" cap="flat" cmpd="sng" algn="ctr">
            <a:solidFill>
              <a:schemeClr val="bg2">
                <a:lumMod val="75000"/>
              </a:schemeClr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AC79A507-306A-FFC0-8156-7D8A588474DB}"/>
              </a:ext>
            </a:extLst>
          </p:cNvPr>
          <p:cNvCxnSpPr>
            <a:cxnSpLocks/>
          </p:cNvCxnSpPr>
          <p:nvPr/>
        </p:nvCxnSpPr>
        <p:spPr>
          <a:xfrm flipH="1">
            <a:off x="2373872" y="3706178"/>
            <a:ext cx="301" cy="2273223"/>
          </a:xfrm>
          <a:prstGeom prst="line">
            <a:avLst/>
          </a:prstGeom>
          <a:ln w="6350" cap="flat" cmpd="sng" algn="ctr">
            <a:solidFill>
              <a:schemeClr val="bg2">
                <a:lumMod val="75000"/>
              </a:schemeClr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AD072CAC-6794-D9EE-BA72-BBC95A71953F}"/>
              </a:ext>
            </a:extLst>
          </p:cNvPr>
          <p:cNvCxnSpPr>
            <a:cxnSpLocks/>
          </p:cNvCxnSpPr>
          <p:nvPr/>
        </p:nvCxnSpPr>
        <p:spPr>
          <a:xfrm>
            <a:off x="3304321" y="3706178"/>
            <a:ext cx="0" cy="2273223"/>
          </a:xfrm>
          <a:prstGeom prst="line">
            <a:avLst/>
          </a:prstGeom>
          <a:ln w="6350" cap="flat" cmpd="sng" algn="ctr">
            <a:solidFill>
              <a:schemeClr val="bg2">
                <a:lumMod val="75000"/>
              </a:schemeClr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130E4A7D-2FA7-DD4A-36A1-C8E41B45DE4F}"/>
              </a:ext>
            </a:extLst>
          </p:cNvPr>
          <p:cNvCxnSpPr>
            <a:cxnSpLocks/>
          </p:cNvCxnSpPr>
          <p:nvPr/>
        </p:nvCxnSpPr>
        <p:spPr>
          <a:xfrm>
            <a:off x="4234469" y="3706178"/>
            <a:ext cx="0" cy="2273223"/>
          </a:xfrm>
          <a:prstGeom prst="line">
            <a:avLst/>
          </a:prstGeom>
          <a:ln w="6350" cap="flat" cmpd="sng" algn="ctr">
            <a:solidFill>
              <a:schemeClr val="bg2">
                <a:lumMod val="75000"/>
              </a:schemeClr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2EF9B28F-7D9D-FF59-D27B-89843BD01BA3}"/>
              </a:ext>
            </a:extLst>
          </p:cNvPr>
          <p:cNvCxnSpPr>
            <a:cxnSpLocks/>
          </p:cNvCxnSpPr>
          <p:nvPr/>
        </p:nvCxnSpPr>
        <p:spPr>
          <a:xfrm>
            <a:off x="5164617" y="3706178"/>
            <a:ext cx="0" cy="2273223"/>
          </a:xfrm>
          <a:prstGeom prst="line">
            <a:avLst/>
          </a:prstGeom>
          <a:ln w="6350" cap="flat" cmpd="sng" algn="ctr">
            <a:solidFill>
              <a:schemeClr val="bg2">
                <a:lumMod val="75000"/>
              </a:schemeClr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DDF01698-E711-2E90-9859-353DB92663D5}"/>
              </a:ext>
            </a:extLst>
          </p:cNvPr>
          <p:cNvCxnSpPr>
            <a:cxnSpLocks/>
          </p:cNvCxnSpPr>
          <p:nvPr/>
        </p:nvCxnSpPr>
        <p:spPr>
          <a:xfrm>
            <a:off x="6094765" y="3706178"/>
            <a:ext cx="0" cy="2315371"/>
          </a:xfrm>
          <a:prstGeom prst="line">
            <a:avLst/>
          </a:prstGeom>
          <a:ln w="6350" cap="flat" cmpd="sng" algn="ctr">
            <a:solidFill>
              <a:schemeClr val="bg2">
                <a:lumMod val="75000"/>
              </a:schemeClr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42BB7B0D-4937-C1EB-E968-74D8AF2ABA5B}"/>
              </a:ext>
            </a:extLst>
          </p:cNvPr>
          <p:cNvCxnSpPr>
            <a:cxnSpLocks/>
          </p:cNvCxnSpPr>
          <p:nvPr/>
        </p:nvCxnSpPr>
        <p:spPr>
          <a:xfrm>
            <a:off x="7024913" y="3706178"/>
            <a:ext cx="0" cy="2273223"/>
          </a:xfrm>
          <a:prstGeom prst="line">
            <a:avLst/>
          </a:prstGeom>
          <a:ln w="6350" cap="flat" cmpd="sng" algn="ctr">
            <a:solidFill>
              <a:schemeClr val="bg2">
                <a:lumMod val="75000"/>
              </a:schemeClr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5B0A8A02-2148-4304-1F73-EAC683FF65C6}"/>
              </a:ext>
            </a:extLst>
          </p:cNvPr>
          <p:cNvCxnSpPr>
            <a:cxnSpLocks/>
          </p:cNvCxnSpPr>
          <p:nvPr/>
        </p:nvCxnSpPr>
        <p:spPr>
          <a:xfrm>
            <a:off x="7955061" y="3706178"/>
            <a:ext cx="0" cy="2273223"/>
          </a:xfrm>
          <a:prstGeom prst="line">
            <a:avLst/>
          </a:prstGeom>
          <a:ln w="6350" cap="flat" cmpd="sng" algn="ctr">
            <a:solidFill>
              <a:schemeClr val="bg2">
                <a:lumMod val="75000"/>
              </a:schemeClr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75" name="Line">
            <a:extLst>
              <a:ext uri="{FF2B5EF4-FFF2-40B4-BE49-F238E27FC236}">
                <a16:creationId xmlns:a16="http://schemas.microsoft.com/office/drawing/2014/main" id="{E746D4EF-6CA9-44DC-0553-44F3BE402165}"/>
              </a:ext>
            </a:extLst>
          </p:cNvPr>
          <p:cNvSpPr/>
          <p:nvPr/>
        </p:nvSpPr>
        <p:spPr>
          <a:xfrm>
            <a:off x="1442293" y="4340132"/>
            <a:ext cx="3693139" cy="0"/>
          </a:xfrm>
          <a:prstGeom prst="line">
            <a:avLst/>
          </a:prstGeom>
          <a:ln w="19050">
            <a:solidFill>
              <a:srgbClr val="FF7A00"/>
            </a:solidFill>
            <a:miter lim="400000"/>
            <a:headEnd type="oval" w="sm" len="sm"/>
            <a:tailEnd type="oval" w="sm" len="sm"/>
          </a:ln>
        </p:spPr>
        <p:txBody>
          <a:bodyPr lIns="0" tIns="0" rIns="0" bIns="0"/>
          <a:lstStyle/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lang="en-CA" sz="1100" b="1" i="0" u="none" strike="noStrike" kern="0" cap="none" spc="-2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 Medium"/>
              <a:ea typeface="Calibri" panose="020F0502020204030204" pitchFamily="34" charset="0"/>
              <a:cs typeface="Calibri" panose="020F0502020204030204" pitchFamily="34" charset="0"/>
              <a:sym typeface="Helvetica Neue Medium"/>
            </a:endParaRPr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8DEF9FF5-607E-6CB9-2AF0-3D4414D8817F}"/>
              </a:ext>
            </a:extLst>
          </p:cNvPr>
          <p:cNvSpPr/>
          <p:nvPr/>
        </p:nvSpPr>
        <p:spPr>
          <a:xfrm>
            <a:off x="1407810" y="4175733"/>
            <a:ext cx="2668357" cy="140567"/>
          </a:xfrm>
          <a:prstGeom prst="rect">
            <a:avLst/>
          </a:prstGeom>
          <a:noFill/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4400" tIns="0" rIns="0" bIns="0" numCol="1" spcCol="38100" rtlCol="0" anchor="b">
            <a:noAutofit/>
          </a:bodyPr>
          <a:lstStyle/>
          <a:p>
            <a:pPr marL="0" marR="0" lvl="0" indent="0" algn="l" defTabSz="825500" rtl="0" eaLnBrk="1" fontAlgn="auto" latinLnBrk="0" hangingPunct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900" b="0" i="0" u="none" strike="noStrike" kern="0" cap="none" spc="-2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Calibri" panose="020F0502020204030204" pitchFamily="34" charset="0"/>
                <a:cs typeface="Calibri" panose="020F0502020204030204" pitchFamily="34" charset="0"/>
                <a:sym typeface="Helvetica"/>
              </a:rPr>
              <a:t>Conduct SME interviews</a:t>
            </a:r>
          </a:p>
        </p:txBody>
      </p:sp>
      <p:sp>
        <p:nvSpPr>
          <p:cNvPr id="177" name="Line">
            <a:extLst>
              <a:ext uri="{FF2B5EF4-FFF2-40B4-BE49-F238E27FC236}">
                <a16:creationId xmlns:a16="http://schemas.microsoft.com/office/drawing/2014/main" id="{4E3B97AD-CAF0-843B-42FC-B352E9FE0C1E}"/>
              </a:ext>
            </a:extLst>
          </p:cNvPr>
          <p:cNvSpPr/>
          <p:nvPr/>
        </p:nvSpPr>
        <p:spPr>
          <a:xfrm flipV="1">
            <a:off x="4225985" y="4542194"/>
            <a:ext cx="1872000" cy="0"/>
          </a:xfrm>
          <a:prstGeom prst="line">
            <a:avLst/>
          </a:prstGeom>
          <a:ln w="19050">
            <a:solidFill>
              <a:schemeClr val="accent1"/>
            </a:solidFill>
            <a:miter lim="400000"/>
            <a:headEnd type="oval" w="sm" len="sm"/>
            <a:tailEnd type="oval" w="sm" len="sm"/>
          </a:ln>
        </p:spPr>
        <p:txBody>
          <a:bodyPr lIns="0" tIns="0" rIns="0" bIns="0"/>
          <a:lstStyle/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lang="en-CA" sz="1100" b="1" i="0" u="none" strike="noStrike" kern="0" cap="none" spc="-2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 Medium"/>
              <a:ea typeface="Calibri" panose="020F0502020204030204" pitchFamily="34" charset="0"/>
              <a:cs typeface="Calibri" panose="020F0502020204030204" pitchFamily="34" charset="0"/>
              <a:sym typeface="Helvetica Neue Medium"/>
            </a:endParaRPr>
          </a:p>
        </p:txBody>
      </p:sp>
      <p:sp>
        <p:nvSpPr>
          <p:cNvPr id="178" name="Rectangle 177">
            <a:extLst>
              <a:ext uri="{FF2B5EF4-FFF2-40B4-BE49-F238E27FC236}">
                <a16:creationId xmlns:a16="http://schemas.microsoft.com/office/drawing/2014/main" id="{0D6CA12F-5DBD-3093-9995-777D8D33EFC1}"/>
              </a:ext>
            </a:extLst>
          </p:cNvPr>
          <p:cNvSpPr/>
          <p:nvPr/>
        </p:nvSpPr>
        <p:spPr>
          <a:xfrm>
            <a:off x="4225985" y="4401626"/>
            <a:ext cx="1872000" cy="125845"/>
          </a:xfrm>
          <a:prstGeom prst="rect">
            <a:avLst/>
          </a:prstGeom>
          <a:noFill/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4400" tIns="0" rIns="0" bIns="0" numCol="1" spcCol="38100" rtlCol="0" anchor="b">
            <a:noAutofit/>
          </a:bodyPr>
          <a:lstStyle/>
          <a:p>
            <a:pPr marL="0" marR="0" lvl="0" indent="0" algn="l" defTabSz="825500" rtl="0" eaLnBrk="1" fontAlgn="auto" latinLnBrk="0" hangingPunct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900" b="0" i="0" u="none" strike="noStrike" kern="0" cap="none" spc="-2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Calibri" panose="020F0502020204030204" pitchFamily="34" charset="0"/>
                <a:cs typeface="Calibri" panose="020F0502020204030204" pitchFamily="34" charset="0"/>
                <a:sym typeface="Helvetica"/>
              </a:rPr>
              <a:t>Confirm baseline &amp; score carding</a:t>
            </a:r>
          </a:p>
        </p:txBody>
      </p:sp>
      <p:sp>
        <p:nvSpPr>
          <p:cNvPr id="181" name="Line">
            <a:extLst>
              <a:ext uri="{FF2B5EF4-FFF2-40B4-BE49-F238E27FC236}">
                <a16:creationId xmlns:a16="http://schemas.microsoft.com/office/drawing/2014/main" id="{83AD5258-C7D3-04F7-8595-FC23F7D2410D}"/>
              </a:ext>
            </a:extLst>
          </p:cNvPr>
          <p:cNvSpPr/>
          <p:nvPr/>
        </p:nvSpPr>
        <p:spPr>
          <a:xfrm flipV="1">
            <a:off x="6083135" y="4746598"/>
            <a:ext cx="1872000" cy="0"/>
          </a:xfrm>
          <a:prstGeom prst="line">
            <a:avLst/>
          </a:prstGeom>
          <a:ln w="19050">
            <a:solidFill>
              <a:srgbClr val="FF7A00"/>
            </a:solidFill>
            <a:miter lim="400000"/>
            <a:headEnd type="oval" w="sm" len="sm"/>
            <a:tailEnd type="oval" w="sm" len="sm"/>
          </a:ln>
        </p:spPr>
        <p:txBody>
          <a:bodyPr lIns="0" tIns="0" rIns="0" bIns="0"/>
          <a:lstStyle/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lang="en-CA" sz="1100" b="1" i="0" u="none" strike="noStrike" kern="0" cap="none" spc="-2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 Medium"/>
              <a:ea typeface="Calibri" panose="020F0502020204030204" pitchFamily="34" charset="0"/>
              <a:cs typeface="Calibri" panose="020F0502020204030204" pitchFamily="34" charset="0"/>
              <a:sym typeface="Helvetica Neue Medium"/>
            </a:endParaRPr>
          </a:p>
        </p:txBody>
      </p:sp>
      <p:sp>
        <p:nvSpPr>
          <p:cNvPr id="182" name="Rectangle 181">
            <a:extLst>
              <a:ext uri="{FF2B5EF4-FFF2-40B4-BE49-F238E27FC236}">
                <a16:creationId xmlns:a16="http://schemas.microsoft.com/office/drawing/2014/main" id="{AA442E96-A57C-E0E3-6122-79EDBE054F74}"/>
              </a:ext>
            </a:extLst>
          </p:cNvPr>
          <p:cNvSpPr/>
          <p:nvPr/>
        </p:nvSpPr>
        <p:spPr>
          <a:xfrm>
            <a:off x="6083134" y="4606030"/>
            <a:ext cx="2237875" cy="125845"/>
          </a:xfrm>
          <a:prstGeom prst="rect">
            <a:avLst/>
          </a:prstGeom>
          <a:noFill/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4400" tIns="0" rIns="0" bIns="0" numCol="1" spcCol="38100" rtlCol="0" anchor="b">
            <a:noAutofit/>
          </a:bodyPr>
          <a:lstStyle/>
          <a:p>
            <a:pPr marL="0" marR="0" lvl="0" indent="0" algn="l" defTabSz="825500" rtl="0" eaLnBrk="1" fontAlgn="auto" latinLnBrk="0" hangingPunct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900" b="0" i="0" u="none" strike="noStrike" kern="0" cap="none" spc="-2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Calibri" panose="020F0502020204030204" pitchFamily="34" charset="0"/>
                <a:cs typeface="Calibri" panose="020F0502020204030204" pitchFamily="34" charset="0"/>
                <a:sym typeface="Helvetica"/>
              </a:rPr>
              <a:t>Identify and socialize targeted quick wins</a:t>
            </a:r>
          </a:p>
        </p:txBody>
      </p:sp>
      <p:sp>
        <p:nvSpPr>
          <p:cNvPr id="183" name="Line">
            <a:extLst>
              <a:ext uri="{FF2B5EF4-FFF2-40B4-BE49-F238E27FC236}">
                <a16:creationId xmlns:a16="http://schemas.microsoft.com/office/drawing/2014/main" id="{27FF8C1F-BCFC-75CE-806D-D0911AED2D0C}"/>
              </a:ext>
            </a:extLst>
          </p:cNvPr>
          <p:cNvSpPr/>
          <p:nvPr/>
        </p:nvSpPr>
        <p:spPr>
          <a:xfrm flipV="1">
            <a:off x="6092604" y="4944394"/>
            <a:ext cx="1872000" cy="0"/>
          </a:xfrm>
          <a:prstGeom prst="line">
            <a:avLst/>
          </a:prstGeom>
          <a:ln w="19050">
            <a:solidFill>
              <a:srgbClr val="FF7A00"/>
            </a:solidFill>
            <a:miter lim="400000"/>
            <a:headEnd type="oval" w="sm" len="sm"/>
            <a:tailEnd type="oval" w="sm" len="sm"/>
          </a:ln>
        </p:spPr>
        <p:txBody>
          <a:bodyPr lIns="0" tIns="0" rIns="0" bIns="0"/>
          <a:lstStyle/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lang="en-CA" sz="1100" b="1" i="0" u="none" strike="noStrike" kern="0" cap="none" spc="-2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 Medium"/>
              <a:ea typeface="Calibri" panose="020F0502020204030204" pitchFamily="34" charset="0"/>
              <a:cs typeface="Calibri" panose="020F0502020204030204" pitchFamily="34" charset="0"/>
              <a:sym typeface="Helvetica Neue Medium"/>
            </a:endParaRPr>
          </a:p>
        </p:txBody>
      </p:sp>
      <p:sp>
        <p:nvSpPr>
          <p:cNvPr id="192" name="Rectangle 191">
            <a:extLst>
              <a:ext uri="{FF2B5EF4-FFF2-40B4-BE49-F238E27FC236}">
                <a16:creationId xmlns:a16="http://schemas.microsoft.com/office/drawing/2014/main" id="{E49EFAFC-778A-CCCA-DEB0-0B4CB4178C5C}"/>
              </a:ext>
            </a:extLst>
          </p:cNvPr>
          <p:cNvSpPr/>
          <p:nvPr/>
        </p:nvSpPr>
        <p:spPr>
          <a:xfrm>
            <a:off x="6092604" y="4803826"/>
            <a:ext cx="1872000" cy="125845"/>
          </a:xfrm>
          <a:prstGeom prst="rect">
            <a:avLst/>
          </a:prstGeom>
          <a:noFill/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4400" tIns="0" rIns="0" bIns="0" numCol="1" spcCol="38100" rtlCol="0" anchor="b">
            <a:noAutofit/>
          </a:bodyPr>
          <a:lstStyle/>
          <a:p>
            <a:pPr marL="0" marR="0" lvl="0" indent="0" algn="l" defTabSz="825500" rtl="0" eaLnBrk="1" fontAlgn="auto" latinLnBrk="0" hangingPunct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900" b="0" i="0" u="none" strike="noStrike" kern="0" cap="none" spc="-2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Calibri" panose="020F0502020204030204" pitchFamily="34" charset="0"/>
                <a:cs typeface="Calibri" panose="020F0502020204030204" pitchFamily="34" charset="0"/>
                <a:sym typeface="Helvetica"/>
              </a:rPr>
              <a:t>Refine delivery controls and gating</a:t>
            </a:r>
          </a:p>
        </p:txBody>
      </p:sp>
      <p:sp>
        <p:nvSpPr>
          <p:cNvPr id="195" name="Line">
            <a:extLst>
              <a:ext uri="{FF2B5EF4-FFF2-40B4-BE49-F238E27FC236}">
                <a16:creationId xmlns:a16="http://schemas.microsoft.com/office/drawing/2014/main" id="{45A3B09F-04E9-CD40-F53A-B76C9C542DAE}"/>
              </a:ext>
            </a:extLst>
          </p:cNvPr>
          <p:cNvSpPr/>
          <p:nvPr/>
        </p:nvSpPr>
        <p:spPr>
          <a:xfrm flipV="1">
            <a:off x="7016679" y="5142514"/>
            <a:ext cx="1872000" cy="0"/>
          </a:xfrm>
          <a:prstGeom prst="line">
            <a:avLst/>
          </a:prstGeom>
          <a:ln w="19050">
            <a:solidFill>
              <a:srgbClr val="FF7A00"/>
            </a:solidFill>
            <a:miter lim="400000"/>
            <a:headEnd type="oval" w="sm" len="sm"/>
            <a:tailEnd type="oval" w="sm" len="sm"/>
          </a:ln>
        </p:spPr>
        <p:txBody>
          <a:bodyPr lIns="0" tIns="0" rIns="0" bIns="0"/>
          <a:lstStyle/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lang="en-CA" sz="1100" b="1" i="0" u="none" strike="noStrike" kern="0" cap="none" spc="-2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 Medium"/>
              <a:ea typeface="Calibri" panose="020F0502020204030204" pitchFamily="34" charset="0"/>
              <a:cs typeface="Calibri" panose="020F0502020204030204" pitchFamily="34" charset="0"/>
              <a:sym typeface="Helvetica Neue Medium"/>
            </a:endParaRPr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02AB60F1-A966-7F2E-D901-2924F9B0B9EE}"/>
              </a:ext>
            </a:extLst>
          </p:cNvPr>
          <p:cNvSpPr/>
          <p:nvPr/>
        </p:nvSpPr>
        <p:spPr>
          <a:xfrm>
            <a:off x="7016678" y="4977778"/>
            <a:ext cx="2142551" cy="150013"/>
          </a:xfrm>
          <a:prstGeom prst="rect">
            <a:avLst/>
          </a:prstGeom>
          <a:noFill/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4400" tIns="0" rIns="0" bIns="0" numCol="1" spcCol="38100" rtlCol="0" anchor="b">
            <a:noAutofit/>
          </a:bodyPr>
          <a:lstStyle/>
          <a:p>
            <a:pPr marL="0" marR="0" lvl="0" indent="0" algn="l" defTabSz="825500" rtl="0" eaLnBrk="1" fontAlgn="auto" latinLnBrk="0" hangingPunct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900" b="0" i="0" u="none" strike="noStrike" kern="0" cap="none" spc="-2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Calibri" panose="020F0502020204030204" pitchFamily="34" charset="0"/>
                <a:cs typeface="Calibri" panose="020F0502020204030204" pitchFamily="34" charset="0"/>
                <a:sym typeface="Helvetica"/>
              </a:rPr>
              <a:t>Define target state delivery framework</a:t>
            </a:r>
          </a:p>
        </p:txBody>
      </p:sp>
      <p:sp>
        <p:nvSpPr>
          <p:cNvPr id="197" name="Line">
            <a:extLst>
              <a:ext uri="{FF2B5EF4-FFF2-40B4-BE49-F238E27FC236}">
                <a16:creationId xmlns:a16="http://schemas.microsoft.com/office/drawing/2014/main" id="{4786FBD1-33CB-123A-873D-496C6D342462}"/>
              </a:ext>
            </a:extLst>
          </p:cNvPr>
          <p:cNvSpPr/>
          <p:nvPr/>
        </p:nvSpPr>
        <p:spPr>
          <a:xfrm flipV="1">
            <a:off x="7939833" y="5345206"/>
            <a:ext cx="1872000" cy="0"/>
          </a:xfrm>
          <a:prstGeom prst="line">
            <a:avLst/>
          </a:prstGeom>
          <a:ln w="19050">
            <a:solidFill>
              <a:srgbClr val="FF7A00"/>
            </a:solidFill>
            <a:miter lim="400000"/>
            <a:headEnd type="oval" w="sm" len="sm"/>
            <a:tailEnd type="oval" w="sm" len="sm"/>
          </a:ln>
        </p:spPr>
        <p:txBody>
          <a:bodyPr lIns="0" tIns="0" rIns="0" bIns="0"/>
          <a:lstStyle/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lang="en-CA" sz="1100" b="1" i="0" u="none" strike="noStrike" kern="0" cap="none" spc="-2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 Medium"/>
              <a:ea typeface="Calibri" panose="020F0502020204030204" pitchFamily="34" charset="0"/>
              <a:cs typeface="Calibri" panose="020F0502020204030204" pitchFamily="34" charset="0"/>
              <a:sym typeface="Helvetica Neue Medium"/>
            </a:endParaRPr>
          </a:p>
        </p:txBody>
      </p:sp>
      <p:sp>
        <p:nvSpPr>
          <p:cNvPr id="198" name="Rectangle 197">
            <a:extLst>
              <a:ext uri="{FF2B5EF4-FFF2-40B4-BE49-F238E27FC236}">
                <a16:creationId xmlns:a16="http://schemas.microsoft.com/office/drawing/2014/main" id="{AB26F00A-3E58-3FA0-095A-05C5AE27EB7D}"/>
              </a:ext>
            </a:extLst>
          </p:cNvPr>
          <p:cNvSpPr/>
          <p:nvPr/>
        </p:nvSpPr>
        <p:spPr>
          <a:xfrm>
            <a:off x="7939833" y="5204638"/>
            <a:ext cx="1872000" cy="125845"/>
          </a:xfrm>
          <a:prstGeom prst="rect">
            <a:avLst/>
          </a:prstGeom>
          <a:noFill/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4400" tIns="0" rIns="0" bIns="0" numCol="1" spcCol="38100" rtlCol="0" anchor="b">
            <a:noAutofit/>
          </a:bodyPr>
          <a:lstStyle/>
          <a:p>
            <a:pPr marL="0" marR="0" lvl="0" indent="0" algn="l" defTabSz="825500" rtl="0" eaLnBrk="1" fontAlgn="auto" latinLnBrk="0" hangingPunct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900" b="0" i="0" u="none" strike="noStrike" kern="0" cap="none" spc="-2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Calibri" panose="020F0502020204030204" pitchFamily="34" charset="0"/>
                <a:cs typeface="Calibri" panose="020F0502020204030204" pitchFamily="34" charset="0"/>
                <a:sym typeface="Helvetica"/>
              </a:rPr>
              <a:t>Develop future roadmap</a:t>
            </a:r>
          </a:p>
        </p:txBody>
      </p:sp>
      <p:sp>
        <p:nvSpPr>
          <p:cNvPr id="199" name="Line">
            <a:extLst>
              <a:ext uri="{FF2B5EF4-FFF2-40B4-BE49-F238E27FC236}">
                <a16:creationId xmlns:a16="http://schemas.microsoft.com/office/drawing/2014/main" id="{1392CB7F-8B10-DF9A-6F5D-4919152A4B7C}"/>
              </a:ext>
            </a:extLst>
          </p:cNvPr>
          <p:cNvSpPr/>
          <p:nvPr/>
        </p:nvSpPr>
        <p:spPr>
          <a:xfrm flipV="1">
            <a:off x="8860192" y="5592887"/>
            <a:ext cx="936000" cy="0"/>
          </a:xfrm>
          <a:prstGeom prst="line">
            <a:avLst/>
          </a:prstGeom>
          <a:ln w="19050">
            <a:solidFill>
              <a:srgbClr val="FF7A00"/>
            </a:solidFill>
            <a:miter lim="400000"/>
            <a:headEnd type="oval" w="sm" len="sm"/>
            <a:tailEnd type="oval" w="sm" len="sm"/>
          </a:ln>
        </p:spPr>
        <p:txBody>
          <a:bodyPr lIns="0" tIns="0" rIns="0" bIns="0"/>
          <a:lstStyle/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lang="en-CA" sz="1100" b="1" i="0" u="none" strike="noStrike" kern="0" cap="none" spc="-2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 Medium"/>
              <a:ea typeface="Calibri" panose="020F0502020204030204" pitchFamily="34" charset="0"/>
              <a:cs typeface="Calibri" panose="020F0502020204030204" pitchFamily="34" charset="0"/>
              <a:sym typeface="Helvetica Neue Medium"/>
            </a:endParaRPr>
          </a:p>
        </p:txBody>
      </p:sp>
      <p:sp>
        <p:nvSpPr>
          <p:cNvPr id="200" name="Rectangle 199">
            <a:extLst>
              <a:ext uri="{FF2B5EF4-FFF2-40B4-BE49-F238E27FC236}">
                <a16:creationId xmlns:a16="http://schemas.microsoft.com/office/drawing/2014/main" id="{566B1062-0DC4-1AF6-7920-4E9113BC75B0}"/>
              </a:ext>
            </a:extLst>
          </p:cNvPr>
          <p:cNvSpPr/>
          <p:nvPr/>
        </p:nvSpPr>
        <p:spPr>
          <a:xfrm>
            <a:off x="8860192" y="5433659"/>
            <a:ext cx="972000" cy="125845"/>
          </a:xfrm>
          <a:prstGeom prst="rect">
            <a:avLst/>
          </a:prstGeom>
          <a:noFill/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4400" tIns="0" rIns="0" bIns="0" numCol="1" spcCol="38100" rtlCol="0" anchor="b">
            <a:noAutofit/>
          </a:bodyPr>
          <a:lstStyle/>
          <a:p>
            <a:pPr marL="0" marR="0" lvl="0" indent="0" algn="l" defTabSz="825500" rtl="0" eaLnBrk="1" fontAlgn="auto" latinLnBrk="0" hangingPunct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900" b="0" i="0" u="none" strike="noStrike" kern="0" cap="none" spc="-2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Calibri" panose="020F0502020204030204" pitchFamily="34" charset="0"/>
                <a:cs typeface="Calibri" panose="020F0502020204030204" pitchFamily="34" charset="0"/>
                <a:sym typeface="Helvetica"/>
              </a:rPr>
              <a:t>Align Stakeholders</a:t>
            </a:r>
          </a:p>
        </p:txBody>
      </p:sp>
      <p:sp>
        <p:nvSpPr>
          <p:cNvPr id="201" name="Rectangle 200">
            <a:extLst>
              <a:ext uri="{FF2B5EF4-FFF2-40B4-BE49-F238E27FC236}">
                <a16:creationId xmlns:a16="http://schemas.microsoft.com/office/drawing/2014/main" id="{85E9F1E7-0173-6E55-ADF0-F98DBC9C39CF}"/>
              </a:ext>
            </a:extLst>
          </p:cNvPr>
          <p:cNvSpPr/>
          <p:nvPr/>
        </p:nvSpPr>
        <p:spPr>
          <a:xfrm>
            <a:off x="9925534" y="5100300"/>
            <a:ext cx="720000" cy="144000"/>
          </a:xfrm>
          <a:prstGeom prst="rect">
            <a:avLst/>
          </a:prstGeom>
          <a:noFill/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14400" rIns="0" bIns="0" numCol="1" spcCol="38100" rtlCol="0" anchor="ctr">
            <a:noAutofit/>
          </a:bodyPr>
          <a:lstStyle/>
          <a:p>
            <a:pPr marL="0" marR="0" lvl="0" indent="0" algn="l" defTabSz="825500" rtl="0" eaLnBrk="1" fontAlgn="auto" latinLnBrk="0" hangingPunct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0" cap="none" spc="-20" normalizeH="0" baseline="0" noProof="0">
                <a:ln>
                  <a:noFill/>
                </a:ln>
                <a:solidFill>
                  <a:srgbClr val="541D30"/>
                </a:solidFill>
                <a:effectLst/>
                <a:uLnTx/>
                <a:uFillTx/>
                <a:latin typeface="Avenir Next LT Pro"/>
                <a:ea typeface="Calibri" panose="020F0502020204030204" pitchFamily="34" charset="0"/>
                <a:cs typeface="Calibri" panose="020F0502020204030204" pitchFamily="34" charset="0"/>
                <a:sym typeface="Helvetica"/>
              </a:rPr>
              <a:t>Stakeholder signoff</a:t>
            </a:r>
            <a:endParaRPr kumimoji="0" lang="en-CA" sz="900" b="1" i="0" u="none" strike="noStrike" kern="0" cap="none" spc="-20" normalizeH="0" baseline="0" noProof="0">
              <a:ln>
                <a:noFill/>
              </a:ln>
              <a:solidFill>
                <a:srgbClr val="541D30"/>
              </a:solidFill>
              <a:effectLst/>
              <a:uLnTx/>
              <a:uFillTx/>
              <a:latin typeface="Avenir Next LT Pro"/>
              <a:ea typeface="Calibri" panose="020F0502020204030204" pitchFamily="34" charset="0"/>
              <a:cs typeface="Calibri" panose="020F0502020204030204" pitchFamily="34" charset="0"/>
              <a:sym typeface="Helvetica"/>
            </a:endParaRPr>
          </a:p>
        </p:txBody>
      </p:sp>
      <p:sp>
        <p:nvSpPr>
          <p:cNvPr id="202" name="Flowchart: Decision 244">
            <a:extLst>
              <a:ext uri="{FF2B5EF4-FFF2-40B4-BE49-F238E27FC236}">
                <a16:creationId xmlns:a16="http://schemas.microsoft.com/office/drawing/2014/main" id="{8D575CEB-166C-E7B0-8EB4-DE11736B3073}"/>
              </a:ext>
            </a:extLst>
          </p:cNvPr>
          <p:cNvSpPr/>
          <p:nvPr/>
        </p:nvSpPr>
        <p:spPr>
          <a:xfrm flipV="1">
            <a:off x="9741538" y="5100300"/>
            <a:ext cx="147497" cy="144000"/>
          </a:xfrm>
          <a:prstGeom prst="flowChartDecision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600" b="0" i="0" u="none" strike="noStrike" kern="1200" cap="none" spc="0" normalizeH="0" baseline="0" noProof="0">
              <a:ln>
                <a:noFill/>
              </a:ln>
              <a:solidFill>
                <a:srgbClr val="541D30"/>
              </a:solidFill>
              <a:effectLst/>
              <a:uLnTx/>
              <a:uFillTx/>
              <a:latin typeface="Avenir Next LT Pro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3" name="Rectangle 202">
            <a:extLst>
              <a:ext uri="{FF2B5EF4-FFF2-40B4-BE49-F238E27FC236}">
                <a16:creationId xmlns:a16="http://schemas.microsoft.com/office/drawing/2014/main" id="{B680DB5E-825F-6F06-738C-0585D2FA3468}"/>
              </a:ext>
            </a:extLst>
          </p:cNvPr>
          <p:cNvSpPr/>
          <p:nvPr/>
        </p:nvSpPr>
        <p:spPr>
          <a:xfrm>
            <a:off x="8956041" y="4603311"/>
            <a:ext cx="807016" cy="168403"/>
          </a:xfrm>
          <a:prstGeom prst="rect">
            <a:avLst/>
          </a:prstGeom>
          <a:noFill/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14400" rIns="0" bIns="0" numCol="1" spcCol="38100" rtlCol="0" anchor="ctr">
            <a:noAutofit/>
          </a:bodyPr>
          <a:lstStyle/>
          <a:p>
            <a:pPr marL="0" marR="0" lvl="0" indent="0" algn="l" defTabSz="825500" rtl="0" eaLnBrk="1" fontAlgn="auto" latinLnBrk="0" hangingPunct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0" cap="none" spc="-20" normalizeH="0" baseline="0" noProof="0">
                <a:ln>
                  <a:noFill/>
                </a:ln>
                <a:solidFill>
                  <a:srgbClr val="541D30"/>
                </a:solidFill>
                <a:effectLst/>
                <a:uLnTx/>
                <a:uFillTx/>
                <a:latin typeface="Avenir Next LT Pro"/>
                <a:ea typeface="Calibri" panose="020F0502020204030204" pitchFamily="34" charset="0"/>
                <a:cs typeface="Calibri" panose="020F0502020204030204" pitchFamily="34" charset="0"/>
                <a:sym typeface="Helvetica"/>
              </a:rPr>
              <a:t>Remediation Plan Draft </a:t>
            </a:r>
            <a:endParaRPr kumimoji="0" lang="en-CA" sz="900" b="1" i="0" u="none" strike="noStrike" kern="0" cap="none" spc="-20" normalizeH="0" baseline="0" noProof="0">
              <a:ln>
                <a:noFill/>
              </a:ln>
              <a:solidFill>
                <a:srgbClr val="541D30"/>
              </a:solidFill>
              <a:effectLst/>
              <a:uLnTx/>
              <a:uFillTx/>
              <a:latin typeface="Avenir Next LT Pro"/>
              <a:ea typeface="Calibri" panose="020F0502020204030204" pitchFamily="34" charset="0"/>
              <a:cs typeface="Calibri" panose="020F0502020204030204" pitchFamily="34" charset="0"/>
              <a:sym typeface="Helvetica"/>
            </a:endParaRPr>
          </a:p>
        </p:txBody>
      </p:sp>
      <p:sp>
        <p:nvSpPr>
          <p:cNvPr id="204" name="Flowchart: Decision 244">
            <a:extLst>
              <a:ext uri="{FF2B5EF4-FFF2-40B4-BE49-F238E27FC236}">
                <a16:creationId xmlns:a16="http://schemas.microsoft.com/office/drawing/2014/main" id="{C043A610-AF37-A9E4-D88D-0D3D8D659CAF}"/>
              </a:ext>
            </a:extLst>
          </p:cNvPr>
          <p:cNvSpPr/>
          <p:nvPr/>
        </p:nvSpPr>
        <p:spPr>
          <a:xfrm flipV="1">
            <a:off x="8794959" y="4608520"/>
            <a:ext cx="147497" cy="144000"/>
          </a:xfrm>
          <a:prstGeom prst="flowChartDecision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600" b="0" i="0" u="none" strike="noStrike" kern="1200" cap="none" spc="0" normalizeH="0" baseline="0" noProof="0">
              <a:ln>
                <a:noFill/>
              </a:ln>
              <a:solidFill>
                <a:srgbClr val="541D30"/>
              </a:solidFill>
              <a:effectLst/>
              <a:uLnTx/>
              <a:uFillTx/>
              <a:latin typeface="Avenir Next LT Pro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1" name="Flowchart: Decision 244">
            <a:extLst>
              <a:ext uri="{FF2B5EF4-FFF2-40B4-BE49-F238E27FC236}">
                <a16:creationId xmlns:a16="http://schemas.microsoft.com/office/drawing/2014/main" id="{904FEDF1-1DB1-75AB-1F06-B36C58E75AF6}"/>
              </a:ext>
            </a:extLst>
          </p:cNvPr>
          <p:cNvSpPr/>
          <p:nvPr/>
        </p:nvSpPr>
        <p:spPr>
          <a:xfrm flipV="1">
            <a:off x="1380845" y="5653602"/>
            <a:ext cx="147497" cy="144000"/>
          </a:xfrm>
          <a:prstGeom prst="flowChartDecision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600" b="0" i="0" u="none" strike="noStrike" kern="1200" cap="none" spc="0" normalizeH="0" baseline="0" noProof="0">
              <a:ln>
                <a:noFill/>
              </a:ln>
              <a:solidFill>
                <a:srgbClr val="541D30"/>
              </a:solidFill>
              <a:effectLst/>
              <a:uLnTx/>
              <a:uFillTx/>
              <a:latin typeface="Avenir Next LT Pro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2" name="Flowchart: Decision 244">
            <a:extLst>
              <a:ext uri="{FF2B5EF4-FFF2-40B4-BE49-F238E27FC236}">
                <a16:creationId xmlns:a16="http://schemas.microsoft.com/office/drawing/2014/main" id="{43CA3F7B-149B-45D3-16FE-55D84DA701EC}"/>
              </a:ext>
            </a:extLst>
          </p:cNvPr>
          <p:cNvSpPr/>
          <p:nvPr/>
        </p:nvSpPr>
        <p:spPr>
          <a:xfrm flipV="1">
            <a:off x="2293474" y="5653602"/>
            <a:ext cx="147497" cy="144000"/>
          </a:xfrm>
          <a:prstGeom prst="flowChartDecision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600" b="0" i="0" u="none" strike="noStrike" kern="1200" cap="none" spc="0" normalizeH="0" baseline="0" noProof="0">
              <a:ln>
                <a:noFill/>
              </a:ln>
              <a:solidFill>
                <a:srgbClr val="541D30"/>
              </a:solidFill>
              <a:effectLst/>
              <a:uLnTx/>
              <a:uFillTx/>
              <a:latin typeface="Avenir Next LT Pro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3" name="Flowchart: Decision 244">
            <a:extLst>
              <a:ext uri="{FF2B5EF4-FFF2-40B4-BE49-F238E27FC236}">
                <a16:creationId xmlns:a16="http://schemas.microsoft.com/office/drawing/2014/main" id="{789BA3B5-D5B7-0C54-A275-33548EC4720B}"/>
              </a:ext>
            </a:extLst>
          </p:cNvPr>
          <p:cNvSpPr/>
          <p:nvPr/>
        </p:nvSpPr>
        <p:spPr>
          <a:xfrm flipV="1">
            <a:off x="3232690" y="5653602"/>
            <a:ext cx="147497" cy="144000"/>
          </a:xfrm>
          <a:prstGeom prst="flowChartDecision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600" b="0" i="0" u="none" strike="noStrike" kern="1200" cap="none" spc="0" normalizeH="0" baseline="0" noProof="0">
              <a:ln>
                <a:noFill/>
              </a:ln>
              <a:solidFill>
                <a:srgbClr val="541D30"/>
              </a:solidFill>
              <a:effectLst/>
              <a:uLnTx/>
              <a:uFillTx/>
              <a:latin typeface="Avenir Next LT Pro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4" name="Flowchart: Decision 244">
            <a:extLst>
              <a:ext uri="{FF2B5EF4-FFF2-40B4-BE49-F238E27FC236}">
                <a16:creationId xmlns:a16="http://schemas.microsoft.com/office/drawing/2014/main" id="{A243FBC5-2421-04D2-AA11-58A1A767E908}"/>
              </a:ext>
            </a:extLst>
          </p:cNvPr>
          <p:cNvSpPr/>
          <p:nvPr/>
        </p:nvSpPr>
        <p:spPr>
          <a:xfrm flipV="1">
            <a:off x="4149083" y="5660901"/>
            <a:ext cx="147497" cy="144000"/>
          </a:xfrm>
          <a:prstGeom prst="flowChartDecision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600" b="0" i="0" u="none" strike="noStrike" kern="1200" cap="none" spc="0" normalizeH="0" baseline="0" noProof="0">
              <a:ln>
                <a:noFill/>
              </a:ln>
              <a:solidFill>
                <a:srgbClr val="541D30"/>
              </a:solidFill>
              <a:effectLst/>
              <a:uLnTx/>
              <a:uFillTx/>
              <a:latin typeface="Avenir Next LT Pro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5" name="Flowchart: Decision 244">
            <a:extLst>
              <a:ext uri="{FF2B5EF4-FFF2-40B4-BE49-F238E27FC236}">
                <a16:creationId xmlns:a16="http://schemas.microsoft.com/office/drawing/2014/main" id="{30D39D8F-A0BF-2362-55FF-1B8576E61C5C}"/>
              </a:ext>
            </a:extLst>
          </p:cNvPr>
          <p:cNvSpPr/>
          <p:nvPr/>
        </p:nvSpPr>
        <p:spPr>
          <a:xfrm flipV="1">
            <a:off x="5090428" y="5653602"/>
            <a:ext cx="147497" cy="144000"/>
          </a:xfrm>
          <a:prstGeom prst="flowChartDecision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600" b="0" i="0" u="none" strike="noStrike" kern="1200" cap="none" spc="0" normalizeH="0" baseline="0" noProof="0">
              <a:ln>
                <a:noFill/>
              </a:ln>
              <a:solidFill>
                <a:srgbClr val="541D30"/>
              </a:solidFill>
              <a:effectLst/>
              <a:uLnTx/>
              <a:uFillTx/>
              <a:latin typeface="Avenir Next LT Pro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6" name="Flowchart: Decision 244">
            <a:extLst>
              <a:ext uri="{FF2B5EF4-FFF2-40B4-BE49-F238E27FC236}">
                <a16:creationId xmlns:a16="http://schemas.microsoft.com/office/drawing/2014/main" id="{D10C87BB-7546-ADA1-1D5D-E071B61E175A}"/>
              </a:ext>
            </a:extLst>
          </p:cNvPr>
          <p:cNvSpPr/>
          <p:nvPr/>
        </p:nvSpPr>
        <p:spPr>
          <a:xfrm flipV="1">
            <a:off x="6021572" y="5653602"/>
            <a:ext cx="147497" cy="144000"/>
          </a:xfrm>
          <a:prstGeom prst="flowChartDecision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600" b="0" i="0" u="none" strike="noStrike" kern="1200" cap="none" spc="0" normalizeH="0" baseline="0" noProof="0">
              <a:ln>
                <a:noFill/>
              </a:ln>
              <a:solidFill>
                <a:srgbClr val="541D30"/>
              </a:solidFill>
              <a:effectLst/>
              <a:uLnTx/>
              <a:uFillTx/>
              <a:latin typeface="Avenir Next LT Pro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7" name="Flowchart: Decision 244">
            <a:extLst>
              <a:ext uri="{FF2B5EF4-FFF2-40B4-BE49-F238E27FC236}">
                <a16:creationId xmlns:a16="http://schemas.microsoft.com/office/drawing/2014/main" id="{B2CB90E9-C181-9795-C214-F39323501C06}"/>
              </a:ext>
            </a:extLst>
          </p:cNvPr>
          <p:cNvSpPr/>
          <p:nvPr/>
        </p:nvSpPr>
        <p:spPr>
          <a:xfrm flipV="1">
            <a:off x="6941930" y="5653602"/>
            <a:ext cx="147497" cy="144000"/>
          </a:xfrm>
          <a:prstGeom prst="flowChartDecision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600" b="0" i="0" u="none" strike="noStrike" kern="1200" cap="none" spc="0" normalizeH="0" baseline="0" noProof="0">
              <a:ln>
                <a:noFill/>
              </a:ln>
              <a:solidFill>
                <a:srgbClr val="541D30"/>
              </a:solidFill>
              <a:effectLst/>
              <a:uLnTx/>
              <a:uFillTx/>
              <a:latin typeface="Avenir Next LT Pro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8" name="Flowchart: Decision 244">
            <a:extLst>
              <a:ext uri="{FF2B5EF4-FFF2-40B4-BE49-F238E27FC236}">
                <a16:creationId xmlns:a16="http://schemas.microsoft.com/office/drawing/2014/main" id="{674DA6FB-21C2-D973-2666-D64D2AA5444A}"/>
              </a:ext>
            </a:extLst>
          </p:cNvPr>
          <p:cNvSpPr/>
          <p:nvPr/>
        </p:nvSpPr>
        <p:spPr>
          <a:xfrm flipV="1">
            <a:off x="7882589" y="5653602"/>
            <a:ext cx="147497" cy="144000"/>
          </a:xfrm>
          <a:prstGeom prst="flowChartDecision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600" b="0" i="0" u="none" strike="noStrike" kern="1200" cap="none" spc="0" normalizeH="0" baseline="0" noProof="0">
              <a:ln>
                <a:noFill/>
              </a:ln>
              <a:solidFill>
                <a:srgbClr val="541D30"/>
              </a:solidFill>
              <a:effectLst/>
              <a:uLnTx/>
              <a:uFillTx/>
              <a:latin typeface="Avenir Next LT Pro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2" name="Flowchart: Decision 244">
            <a:extLst>
              <a:ext uri="{FF2B5EF4-FFF2-40B4-BE49-F238E27FC236}">
                <a16:creationId xmlns:a16="http://schemas.microsoft.com/office/drawing/2014/main" id="{E661D45C-5C17-DEBE-1ACB-CD5D49DD30D3}"/>
              </a:ext>
            </a:extLst>
          </p:cNvPr>
          <p:cNvSpPr/>
          <p:nvPr/>
        </p:nvSpPr>
        <p:spPr>
          <a:xfrm flipV="1">
            <a:off x="2293474" y="5819024"/>
            <a:ext cx="147497" cy="144000"/>
          </a:xfrm>
          <a:prstGeom prst="flowChartDecision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600" b="0" i="0" u="none" strike="noStrike" kern="1200" cap="none" spc="0" normalizeH="0" baseline="0" noProof="0">
              <a:ln>
                <a:noFill/>
              </a:ln>
              <a:solidFill>
                <a:srgbClr val="541D30"/>
              </a:solidFill>
              <a:effectLst/>
              <a:uLnTx/>
              <a:uFillTx/>
              <a:latin typeface="Avenir Next LT Pro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3" name="Flowchart: Decision 244">
            <a:extLst>
              <a:ext uri="{FF2B5EF4-FFF2-40B4-BE49-F238E27FC236}">
                <a16:creationId xmlns:a16="http://schemas.microsoft.com/office/drawing/2014/main" id="{5AAA03A9-932B-7592-E54B-1550F98C6225}"/>
              </a:ext>
            </a:extLst>
          </p:cNvPr>
          <p:cNvSpPr/>
          <p:nvPr/>
        </p:nvSpPr>
        <p:spPr>
          <a:xfrm flipV="1">
            <a:off x="4149083" y="5819024"/>
            <a:ext cx="147497" cy="144000"/>
          </a:xfrm>
          <a:prstGeom prst="flowChartDecision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600" b="0" i="0" u="none" strike="noStrike" kern="1200" cap="none" spc="0" normalizeH="0" baseline="0" noProof="0">
              <a:ln>
                <a:noFill/>
              </a:ln>
              <a:solidFill>
                <a:srgbClr val="541D30"/>
              </a:solidFill>
              <a:effectLst/>
              <a:uLnTx/>
              <a:uFillTx/>
              <a:latin typeface="Avenir Next LT Pro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4" name="Flowchart: Decision 244">
            <a:extLst>
              <a:ext uri="{FF2B5EF4-FFF2-40B4-BE49-F238E27FC236}">
                <a16:creationId xmlns:a16="http://schemas.microsoft.com/office/drawing/2014/main" id="{9D309E08-8B6A-641C-0BBA-E95442E1ED5F}"/>
              </a:ext>
            </a:extLst>
          </p:cNvPr>
          <p:cNvSpPr/>
          <p:nvPr/>
        </p:nvSpPr>
        <p:spPr>
          <a:xfrm flipV="1">
            <a:off x="6021572" y="5819024"/>
            <a:ext cx="147497" cy="144000"/>
          </a:xfrm>
          <a:prstGeom prst="flowChartDecision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600" b="0" i="0" u="none" strike="noStrike" kern="1200" cap="none" spc="0" normalizeH="0" baseline="0" noProof="0">
              <a:ln>
                <a:noFill/>
              </a:ln>
              <a:solidFill>
                <a:srgbClr val="541D30"/>
              </a:solidFill>
              <a:effectLst/>
              <a:uLnTx/>
              <a:uFillTx/>
              <a:latin typeface="Avenir Next LT Pro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5" name="Flowchart: Decision 244">
            <a:extLst>
              <a:ext uri="{FF2B5EF4-FFF2-40B4-BE49-F238E27FC236}">
                <a16:creationId xmlns:a16="http://schemas.microsoft.com/office/drawing/2014/main" id="{A992727C-C295-25D5-2475-192AF14D4A1D}"/>
              </a:ext>
            </a:extLst>
          </p:cNvPr>
          <p:cNvSpPr/>
          <p:nvPr/>
        </p:nvSpPr>
        <p:spPr>
          <a:xfrm flipV="1">
            <a:off x="7882589" y="5819024"/>
            <a:ext cx="147497" cy="144000"/>
          </a:xfrm>
          <a:prstGeom prst="flowChartDecision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600" b="0" i="0" u="none" strike="noStrike" kern="1200" cap="none" spc="0" normalizeH="0" baseline="0" noProof="0">
              <a:ln>
                <a:noFill/>
              </a:ln>
              <a:solidFill>
                <a:srgbClr val="541D30"/>
              </a:solidFill>
              <a:effectLst/>
              <a:uLnTx/>
              <a:uFillTx/>
              <a:latin typeface="Avenir Next LT Pro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Line">
            <a:extLst>
              <a:ext uri="{FF2B5EF4-FFF2-40B4-BE49-F238E27FC236}">
                <a16:creationId xmlns:a16="http://schemas.microsoft.com/office/drawing/2014/main" id="{C6AD3185-09CA-7DC1-B8E9-BB5CED87BD30}"/>
              </a:ext>
            </a:extLst>
          </p:cNvPr>
          <p:cNvSpPr/>
          <p:nvPr/>
        </p:nvSpPr>
        <p:spPr>
          <a:xfrm flipV="1">
            <a:off x="9794978" y="4259520"/>
            <a:ext cx="1504916" cy="0"/>
          </a:xfrm>
          <a:prstGeom prst="line">
            <a:avLst/>
          </a:prstGeom>
          <a:ln w="19050">
            <a:solidFill>
              <a:srgbClr val="FF7A00"/>
            </a:solidFill>
            <a:miter lim="400000"/>
            <a:headEnd type="oval" w="sm" len="sm"/>
            <a:tailEnd type="triangle" w="sm" len="sm"/>
          </a:ln>
        </p:spPr>
        <p:txBody>
          <a:bodyPr lIns="0" tIns="0" rIns="0" bIns="0"/>
          <a:lstStyle/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lang="en-CA" sz="1100" b="1" i="0" u="none" strike="noStrike" kern="0" cap="none" spc="-2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 Medium"/>
              <a:ea typeface="Calibri" panose="020F0502020204030204" pitchFamily="34" charset="0"/>
              <a:cs typeface="Calibri" panose="020F0502020204030204" pitchFamily="34" charset="0"/>
              <a:sym typeface="Helvetica Neue Medium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D10C490-ECFF-E41D-52D7-7F37DD8E92EF}"/>
              </a:ext>
            </a:extLst>
          </p:cNvPr>
          <p:cNvSpPr/>
          <p:nvPr/>
        </p:nvSpPr>
        <p:spPr>
          <a:xfrm>
            <a:off x="9817979" y="4029043"/>
            <a:ext cx="1355633" cy="215756"/>
          </a:xfrm>
          <a:prstGeom prst="rect">
            <a:avLst/>
          </a:prstGeom>
          <a:noFill/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4400" tIns="0" rIns="0" bIns="0" numCol="1" spcCol="38100" rtlCol="0" anchor="b">
            <a:noAutofit/>
          </a:bodyPr>
          <a:lstStyle/>
          <a:p>
            <a:pPr marL="0" marR="0" lvl="0" indent="0" algn="l" defTabSz="825500" rtl="0" eaLnBrk="1" fontAlgn="auto" latinLnBrk="0" hangingPunct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900" b="0" i="0" u="none" strike="noStrike" kern="0" cap="none" spc="-2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Calibri" panose="020F0502020204030204" pitchFamily="34" charset="0"/>
                <a:cs typeface="Calibri" panose="020F0502020204030204" pitchFamily="34" charset="0"/>
                <a:sym typeface="Helvetica"/>
              </a:rPr>
              <a:t>Action roadmap based on priorities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A1DCF71-2A65-115C-7668-0A2C509B92DD}"/>
              </a:ext>
            </a:extLst>
          </p:cNvPr>
          <p:cNvGrpSpPr/>
          <p:nvPr/>
        </p:nvGrpSpPr>
        <p:grpSpPr>
          <a:xfrm>
            <a:off x="10434036" y="5322346"/>
            <a:ext cx="1269889" cy="975728"/>
            <a:chOff x="10408233" y="5113355"/>
            <a:chExt cx="1269889" cy="975728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788C55CD-3207-A8F9-BB65-347BD446D445}"/>
                </a:ext>
              </a:extLst>
            </p:cNvPr>
            <p:cNvSpPr/>
            <p:nvPr/>
          </p:nvSpPr>
          <p:spPr>
            <a:xfrm>
              <a:off x="10408233" y="5113355"/>
              <a:ext cx="1269889" cy="97572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  <p:sp>
          <p:nvSpPr>
            <p:cNvPr id="207" name="Flowchart: Decision 244">
              <a:extLst>
                <a:ext uri="{FF2B5EF4-FFF2-40B4-BE49-F238E27FC236}">
                  <a16:creationId xmlns:a16="http://schemas.microsoft.com/office/drawing/2014/main" id="{471CBCE2-4E65-CB3F-C0C3-503C9C3A6EB8}"/>
                </a:ext>
              </a:extLst>
            </p:cNvPr>
            <p:cNvSpPr/>
            <p:nvPr/>
          </p:nvSpPr>
          <p:spPr>
            <a:xfrm flipV="1">
              <a:off x="10510488" y="5381238"/>
              <a:ext cx="147497" cy="144000"/>
            </a:xfrm>
            <a:prstGeom prst="flowChartDecision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600" b="0" i="0" u="none" strike="noStrike" kern="1200" cap="none" spc="0" normalizeH="0" baseline="0" noProof="0">
                <a:ln>
                  <a:noFill/>
                </a:ln>
                <a:solidFill>
                  <a:srgbClr val="541D30"/>
                </a:solidFill>
                <a:effectLst/>
                <a:uLnTx/>
                <a:uFillTx/>
                <a:latin typeface="Avenir Next LT Pro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09" name="Rectangle 208">
              <a:extLst>
                <a:ext uri="{FF2B5EF4-FFF2-40B4-BE49-F238E27FC236}">
                  <a16:creationId xmlns:a16="http://schemas.microsoft.com/office/drawing/2014/main" id="{C03553BD-3F11-D68C-4DBF-78908855B093}"/>
                </a:ext>
              </a:extLst>
            </p:cNvPr>
            <p:cNvSpPr/>
            <p:nvPr/>
          </p:nvSpPr>
          <p:spPr>
            <a:xfrm>
              <a:off x="10741430" y="5385581"/>
              <a:ext cx="586422" cy="144000"/>
            </a:xfrm>
            <a:prstGeom prst="rect">
              <a:avLst/>
            </a:prstGeom>
            <a:noFill/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14400" rIns="0" bIns="0" numCol="1" spcCol="38100" rtlCol="0" anchor="ctr">
              <a:noAutofit/>
            </a:bodyPr>
            <a:lstStyle/>
            <a:p>
              <a:pPr marL="0" marR="0" lvl="0" indent="0" algn="ctr" defTabSz="825500" rtl="0" eaLnBrk="1" fontAlgn="auto" latinLnBrk="0" hangingPunct="0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0" i="0" u="none" strike="noStrike" kern="0" cap="none" spc="-20" normalizeH="0" baseline="0" noProof="0">
                  <a:ln>
                    <a:noFill/>
                  </a:ln>
                  <a:solidFill>
                    <a:srgbClr val="541D30"/>
                  </a:solidFill>
                  <a:effectLst/>
                  <a:uLnTx/>
                  <a:uFillTx/>
                  <a:latin typeface="Avenir Next LT Pro"/>
                  <a:ea typeface="Calibri" panose="020F0502020204030204" pitchFamily="34" charset="0"/>
                  <a:cs typeface="Calibri" panose="020F0502020204030204" pitchFamily="34" charset="0"/>
                  <a:sym typeface="Helvetica"/>
                </a:rPr>
                <a:t>Status meeting</a:t>
              </a:r>
              <a:endParaRPr kumimoji="0" lang="en-CA" sz="700" b="0" i="0" u="none" strike="noStrike" kern="0" cap="none" spc="-20" normalizeH="0" baseline="0" noProof="0">
                <a:ln>
                  <a:noFill/>
                </a:ln>
                <a:solidFill>
                  <a:srgbClr val="541D30"/>
                </a:solidFill>
                <a:effectLst/>
                <a:uLnTx/>
                <a:uFillTx/>
                <a:latin typeface="Avenir Next LT Pro"/>
                <a:ea typeface="Calibri" panose="020F0502020204030204" pitchFamily="34" charset="0"/>
                <a:cs typeface="Calibri" panose="020F0502020204030204" pitchFamily="34" charset="0"/>
                <a:sym typeface="Helvetica"/>
              </a:endParaRPr>
            </a:p>
          </p:txBody>
        </p:sp>
        <p:sp>
          <p:nvSpPr>
            <p:cNvPr id="208" name="Flowchart: Decision 244">
              <a:extLst>
                <a:ext uri="{FF2B5EF4-FFF2-40B4-BE49-F238E27FC236}">
                  <a16:creationId xmlns:a16="http://schemas.microsoft.com/office/drawing/2014/main" id="{16C61DCA-5ADF-F113-9D4B-23CDA9E006BA}"/>
                </a:ext>
              </a:extLst>
            </p:cNvPr>
            <p:cNvSpPr/>
            <p:nvPr/>
          </p:nvSpPr>
          <p:spPr>
            <a:xfrm flipV="1">
              <a:off x="10512979" y="5585179"/>
              <a:ext cx="147497" cy="144000"/>
            </a:xfrm>
            <a:prstGeom prst="flowChartDecisi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600" b="0" i="0" u="none" strike="noStrike" kern="1200" cap="none" spc="0" normalizeH="0" baseline="0" noProof="0">
                <a:ln>
                  <a:noFill/>
                </a:ln>
                <a:solidFill>
                  <a:srgbClr val="541D30"/>
                </a:solidFill>
                <a:effectLst/>
                <a:uLnTx/>
                <a:uFillTx/>
                <a:latin typeface="Avenir Next LT Pro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10" name="Rectangle 209">
              <a:extLst>
                <a:ext uri="{FF2B5EF4-FFF2-40B4-BE49-F238E27FC236}">
                  <a16:creationId xmlns:a16="http://schemas.microsoft.com/office/drawing/2014/main" id="{BC83E106-7284-52D4-F76F-5A5874033D3A}"/>
                </a:ext>
              </a:extLst>
            </p:cNvPr>
            <p:cNvSpPr/>
            <p:nvPr/>
          </p:nvSpPr>
          <p:spPr>
            <a:xfrm>
              <a:off x="10724019" y="5606498"/>
              <a:ext cx="856859" cy="120418"/>
            </a:xfrm>
            <a:prstGeom prst="rect">
              <a:avLst/>
            </a:prstGeom>
            <a:noFill/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14400" rIns="0" bIns="0" numCol="1" spcCol="38100" rtlCol="0" anchor="ctr">
              <a:noAutofit/>
            </a:bodyPr>
            <a:lstStyle/>
            <a:p>
              <a:pPr marL="0" marR="0" lvl="0" indent="0" algn="ctr" defTabSz="825500" rtl="0" eaLnBrk="1" fontAlgn="auto" latinLnBrk="0" hangingPunct="0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0" i="0" u="none" strike="noStrike" kern="0" cap="none" spc="-20" normalizeH="0" baseline="0" noProof="0">
                  <a:ln>
                    <a:noFill/>
                  </a:ln>
                  <a:solidFill>
                    <a:srgbClr val="541D30"/>
                  </a:solidFill>
                  <a:effectLst/>
                  <a:uLnTx/>
                  <a:uFillTx/>
                  <a:latin typeface="Avenir Next LT Pro"/>
                  <a:ea typeface="Calibri" panose="020F0502020204030204" pitchFamily="34" charset="0"/>
                  <a:cs typeface="Calibri" panose="020F0502020204030204" pitchFamily="34" charset="0"/>
                  <a:sym typeface="Helvetica"/>
                </a:rPr>
                <a:t>Governance meeting</a:t>
              </a:r>
              <a:endParaRPr kumimoji="0" lang="en-CA" sz="700" b="0" i="0" u="none" strike="noStrike" kern="0" cap="none" spc="-20" normalizeH="0" baseline="0" noProof="0">
                <a:ln>
                  <a:noFill/>
                </a:ln>
                <a:solidFill>
                  <a:srgbClr val="541D30"/>
                </a:solidFill>
                <a:effectLst/>
                <a:uLnTx/>
                <a:uFillTx/>
                <a:latin typeface="Avenir Next LT Pro"/>
                <a:ea typeface="Calibri" panose="020F0502020204030204" pitchFamily="34" charset="0"/>
                <a:cs typeface="Calibri" panose="020F0502020204030204" pitchFamily="34" charset="0"/>
                <a:sym typeface="Helvetica"/>
              </a:endParaRPr>
            </a:p>
          </p:txBody>
        </p:sp>
        <p:sp>
          <p:nvSpPr>
            <p:cNvPr id="228" name="Flowchart: Decision 244">
              <a:extLst>
                <a:ext uri="{FF2B5EF4-FFF2-40B4-BE49-F238E27FC236}">
                  <a16:creationId xmlns:a16="http://schemas.microsoft.com/office/drawing/2014/main" id="{5109B6D1-9500-C5E7-2122-5109809A68BA}"/>
                </a:ext>
              </a:extLst>
            </p:cNvPr>
            <p:cNvSpPr/>
            <p:nvPr/>
          </p:nvSpPr>
          <p:spPr>
            <a:xfrm flipV="1">
              <a:off x="10517262" y="5814793"/>
              <a:ext cx="147497" cy="144000"/>
            </a:xfrm>
            <a:prstGeom prst="flowChartDecision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600" b="0" i="0" u="none" strike="noStrike" kern="1200" cap="none" spc="0" normalizeH="0" baseline="0" noProof="0">
                <a:ln>
                  <a:noFill/>
                </a:ln>
                <a:solidFill>
                  <a:srgbClr val="541D30"/>
                </a:solidFill>
                <a:effectLst/>
                <a:uLnTx/>
                <a:uFillTx/>
                <a:latin typeface="Avenir Next LT Pro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29" name="Rectangle 228">
              <a:extLst>
                <a:ext uri="{FF2B5EF4-FFF2-40B4-BE49-F238E27FC236}">
                  <a16:creationId xmlns:a16="http://schemas.microsoft.com/office/drawing/2014/main" id="{6D19E0A5-5EA7-C54D-049D-87580EAB54BF}"/>
                </a:ext>
              </a:extLst>
            </p:cNvPr>
            <p:cNvSpPr/>
            <p:nvPr/>
          </p:nvSpPr>
          <p:spPr>
            <a:xfrm>
              <a:off x="10646196" y="5821368"/>
              <a:ext cx="856859" cy="120418"/>
            </a:xfrm>
            <a:prstGeom prst="rect">
              <a:avLst/>
            </a:prstGeom>
            <a:noFill/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14400" rIns="0" bIns="0" numCol="1" spcCol="38100" rtlCol="0" anchor="ctr">
              <a:noAutofit/>
            </a:bodyPr>
            <a:lstStyle/>
            <a:p>
              <a:pPr marL="0" marR="0" lvl="0" indent="0" algn="ctr" defTabSz="825500" rtl="0" eaLnBrk="1" fontAlgn="auto" latinLnBrk="0" hangingPunct="0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0" i="0" u="none" strike="noStrike" kern="0" cap="none" spc="-20" normalizeH="0" baseline="0" noProof="0">
                  <a:ln>
                    <a:noFill/>
                  </a:ln>
                  <a:solidFill>
                    <a:srgbClr val="541D30"/>
                  </a:solidFill>
                  <a:effectLst/>
                  <a:uLnTx/>
                  <a:uFillTx/>
                  <a:latin typeface="Avenir Next LT Pro"/>
                  <a:ea typeface="Calibri" panose="020F0502020204030204" pitchFamily="34" charset="0"/>
                  <a:cs typeface="Calibri" panose="020F0502020204030204" pitchFamily="34" charset="0"/>
                  <a:sym typeface="Helvetica"/>
                </a:rPr>
                <a:t>Phase Milestone</a:t>
              </a:r>
              <a:endParaRPr kumimoji="0" lang="en-CA" sz="700" b="0" i="0" u="none" strike="noStrike" kern="0" cap="none" spc="-20" normalizeH="0" baseline="0" noProof="0">
                <a:ln>
                  <a:noFill/>
                </a:ln>
                <a:solidFill>
                  <a:srgbClr val="541D30"/>
                </a:solidFill>
                <a:effectLst/>
                <a:uLnTx/>
                <a:uFillTx/>
                <a:latin typeface="Avenir Next LT Pro"/>
                <a:ea typeface="Calibri" panose="020F0502020204030204" pitchFamily="34" charset="0"/>
                <a:cs typeface="Calibri" panose="020F0502020204030204" pitchFamily="34" charset="0"/>
                <a:sym typeface="Helvetica"/>
              </a:endParaRP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6EFC52B6-27B3-3824-74B6-9B7D7B82CC1D}"/>
                </a:ext>
              </a:extLst>
            </p:cNvPr>
            <p:cNvSpPr/>
            <p:nvPr/>
          </p:nvSpPr>
          <p:spPr>
            <a:xfrm>
              <a:off x="10503741" y="5201595"/>
              <a:ext cx="856859" cy="120418"/>
            </a:xfrm>
            <a:prstGeom prst="rect">
              <a:avLst/>
            </a:prstGeom>
            <a:noFill/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14400" rIns="0" bIns="0" numCol="1" spcCol="38100" rtlCol="0" anchor="ctr">
              <a:noAutofit/>
            </a:bodyPr>
            <a:lstStyle/>
            <a:p>
              <a:pPr marL="0" marR="0" lvl="0" indent="0" algn="l" defTabSz="825500" rtl="0" eaLnBrk="1" fontAlgn="auto" latinLnBrk="0" hangingPunct="0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1" i="0" u="none" strike="noStrike" kern="0" cap="none" spc="-20" normalizeH="0" baseline="0" noProof="0">
                  <a:ln>
                    <a:noFill/>
                  </a:ln>
                  <a:solidFill>
                    <a:srgbClr val="541D30"/>
                  </a:solidFill>
                  <a:effectLst/>
                  <a:uLnTx/>
                  <a:uFillTx/>
                  <a:latin typeface="Avenir Next LT Pro"/>
                  <a:ea typeface="Calibri" panose="020F0502020204030204" pitchFamily="34" charset="0"/>
                  <a:cs typeface="Calibri" panose="020F0502020204030204" pitchFamily="34" charset="0"/>
                  <a:sym typeface="Helvetica"/>
                </a:rPr>
                <a:t>Legend</a:t>
              </a:r>
              <a:endParaRPr kumimoji="0" lang="en-CA" sz="700" b="1" i="0" u="none" strike="noStrike" kern="0" cap="none" spc="-20" normalizeH="0" baseline="0" noProof="0">
                <a:ln>
                  <a:noFill/>
                </a:ln>
                <a:solidFill>
                  <a:srgbClr val="541D30"/>
                </a:solidFill>
                <a:effectLst/>
                <a:uLnTx/>
                <a:uFillTx/>
                <a:latin typeface="Avenir Next LT Pro"/>
                <a:ea typeface="Calibri" panose="020F0502020204030204" pitchFamily="34" charset="0"/>
                <a:cs typeface="Calibri" panose="020F0502020204030204" pitchFamily="34" charset="0"/>
                <a:sym typeface="Helvetica"/>
              </a:endParaRPr>
            </a:p>
          </p:txBody>
        </p:sp>
      </p:grpSp>
      <p:sp>
        <p:nvSpPr>
          <p:cNvPr id="81" name="Rectangle 80">
            <a:extLst>
              <a:ext uri="{FF2B5EF4-FFF2-40B4-BE49-F238E27FC236}">
                <a16:creationId xmlns:a16="http://schemas.microsoft.com/office/drawing/2014/main" id="{3AE8A23A-0DF4-D1F1-D840-1D8B0C25C1DB}"/>
              </a:ext>
            </a:extLst>
          </p:cNvPr>
          <p:cNvSpPr/>
          <p:nvPr/>
        </p:nvSpPr>
        <p:spPr>
          <a:xfrm>
            <a:off x="6189066" y="4274683"/>
            <a:ext cx="586422" cy="144000"/>
          </a:xfrm>
          <a:prstGeom prst="rect">
            <a:avLst/>
          </a:prstGeom>
          <a:noFill/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14400" rIns="0" bIns="0" numCol="1" spcCol="38100" rtlCol="0" anchor="ctr">
            <a:noAutofit/>
          </a:bodyPr>
          <a:lstStyle/>
          <a:p>
            <a:pPr marL="0" marR="0" lvl="0" indent="0" algn="l" defTabSz="825500" rtl="0" eaLnBrk="1" fontAlgn="auto" latinLnBrk="0" hangingPunct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0" cap="none" spc="-20" normalizeH="0" baseline="0" noProof="0">
                <a:ln>
                  <a:noFill/>
                </a:ln>
                <a:solidFill>
                  <a:srgbClr val="541D30"/>
                </a:solidFill>
                <a:effectLst/>
                <a:uLnTx/>
                <a:uFillTx/>
                <a:latin typeface="Avenir Next LT Pro"/>
                <a:ea typeface="Calibri" panose="020F0502020204030204" pitchFamily="34" charset="0"/>
                <a:cs typeface="Calibri" panose="020F0502020204030204" pitchFamily="34" charset="0"/>
                <a:sym typeface="Helvetica"/>
              </a:rPr>
              <a:t>Scorecard</a:t>
            </a:r>
          </a:p>
          <a:p>
            <a:pPr marL="0" marR="0" lvl="0" indent="0" algn="l" defTabSz="825500" rtl="0" eaLnBrk="1" fontAlgn="auto" latinLnBrk="0" hangingPunct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0" cap="none" spc="-20" normalizeH="0" baseline="0" noProof="0">
                <a:ln>
                  <a:noFill/>
                </a:ln>
                <a:solidFill>
                  <a:srgbClr val="541D30"/>
                </a:solidFill>
                <a:effectLst/>
                <a:uLnTx/>
                <a:uFillTx/>
                <a:latin typeface="Avenir Next LT Pro"/>
                <a:ea typeface="Calibri" panose="020F0502020204030204" pitchFamily="34" charset="0"/>
                <a:cs typeface="Calibri" panose="020F0502020204030204" pitchFamily="34" charset="0"/>
                <a:sym typeface="Helvetica"/>
              </a:rPr>
              <a:t>Draft</a:t>
            </a:r>
            <a:endParaRPr kumimoji="0" lang="en-CA" sz="900" b="1" i="0" u="none" strike="noStrike" kern="0" cap="none" spc="-20" normalizeH="0" baseline="0" noProof="0">
              <a:ln>
                <a:noFill/>
              </a:ln>
              <a:solidFill>
                <a:srgbClr val="541D30"/>
              </a:solidFill>
              <a:effectLst/>
              <a:uLnTx/>
              <a:uFillTx/>
              <a:latin typeface="Avenir Next LT Pro"/>
              <a:ea typeface="Calibri" panose="020F0502020204030204" pitchFamily="34" charset="0"/>
              <a:cs typeface="Calibri" panose="020F0502020204030204" pitchFamily="34" charset="0"/>
              <a:sym typeface="Helvetica"/>
            </a:endParaRPr>
          </a:p>
        </p:txBody>
      </p:sp>
      <p:sp>
        <p:nvSpPr>
          <p:cNvPr id="82" name="Flowchart: Decision 244">
            <a:extLst>
              <a:ext uri="{FF2B5EF4-FFF2-40B4-BE49-F238E27FC236}">
                <a16:creationId xmlns:a16="http://schemas.microsoft.com/office/drawing/2014/main" id="{ED622A19-7125-A2BC-4846-FD5BDB925966}"/>
              </a:ext>
            </a:extLst>
          </p:cNvPr>
          <p:cNvSpPr/>
          <p:nvPr/>
        </p:nvSpPr>
        <p:spPr>
          <a:xfrm flipV="1">
            <a:off x="6014775" y="4268635"/>
            <a:ext cx="147497" cy="144000"/>
          </a:xfrm>
          <a:prstGeom prst="flowChartDecision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600" b="0" i="0" u="none" strike="noStrike" kern="1200" cap="none" spc="0" normalizeH="0" baseline="0" noProof="0">
              <a:ln>
                <a:noFill/>
              </a:ln>
              <a:solidFill>
                <a:srgbClr val="541D30"/>
              </a:solidFill>
              <a:effectLst/>
              <a:uLnTx/>
              <a:uFillTx/>
              <a:latin typeface="Avenir Next LT Pro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8658461-595C-7AF3-72E4-EFE8046F0336}"/>
              </a:ext>
            </a:extLst>
          </p:cNvPr>
          <p:cNvCxnSpPr>
            <a:cxnSpLocks/>
          </p:cNvCxnSpPr>
          <p:nvPr/>
        </p:nvCxnSpPr>
        <p:spPr>
          <a:xfrm flipH="1">
            <a:off x="8890987" y="3461062"/>
            <a:ext cx="40898" cy="255903"/>
          </a:xfrm>
          <a:prstGeom prst="line">
            <a:avLst/>
          </a:prstGeom>
          <a:ln w="6350" cap="flat" cmpd="sng" algn="ctr">
            <a:solidFill>
              <a:schemeClr val="bg2">
                <a:lumMod val="75000"/>
              </a:schemeClr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8" name="KICK OFF">
            <a:extLst>
              <a:ext uri="{FF2B5EF4-FFF2-40B4-BE49-F238E27FC236}">
                <a16:creationId xmlns:a16="http://schemas.microsoft.com/office/drawing/2014/main" id="{23B8773E-3317-1F4B-DB19-DE2B280C18FA}"/>
              </a:ext>
            </a:extLst>
          </p:cNvPr>
          <p:cNvSpPr txBox="1"/>
          <p:nvPr/>
        </p:nvSpPr>
        <p:spPr>
          <a:xfrm>
            <a:off x="9004148" y="3496026"/>
            <a:ext cx="805142" cy="10603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4000" tIns="0" rIns="0" bIns="0" numCol="1" anchor="ctr">
            <a:noAutofit/>
          </a:bodyPr>
          <a:lstStyle>
            <a:lvl1pPr algn="l">
              <a:lnSpc>
                <a:spcPct val="150000"/>
              </a:lnSpc>
              <a:defRPr sz="1400" b="0" cap="all" spc="139">
                <a:solidFill>
                  <a:srgbClr val="424242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800" b="1" i="0" u="none" strike="noStrike" kern="0" cap="all" spc="14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Avenir Next LT Pro"/>
                <a:ea typeface="Calibri"/>
                <a:cs typeface="Calibri"/>
                <a:sym typeface="Calibri"/>
              </a:rPr>
              <a:t>Week 10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AB9C71C-9454-AE66-E663-BF68E304D3AD}"/>
              </a:ext>
            </a:extLst>
          </p:cNvPr>
          <p:cNvCxnSpPr>
            <a:cxnSpLocks/>
          </p:cNvCxnSpPr>
          <p:nvPr/>
        </p:nvCxnSpPr>
        <p:spPr>
          <a:xfrm>
            <a:off x="8872993" y="3727753"/>
            <a:ext cx="0" cy="2273223"/>
          </a:xfrm>
          <a:prstGeom prst="line">
            <a:avLst/>
          </a:prstGeom>
          <a:ln w="6350" cap="flat" cmpd="sng" algn="ctr">
            <a:solidFill>
              <a:schemeClr val="bg2">
                <a:lumMod val="75000"/>
              </a:schemeClr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13C6425-F5EE-EFE3-1F16-2220B49F152B}"/>
              </a:ext>
            </a:extLst>
          </p:cNvPr>
          <p:cNvCxnSpPr>
            <a:cxnSpLocks/>
          </p:cNvCxnSpPr>
          <p:nvPr/>
        </p:nvCxnSpPr>
        <p:spPr>
          <a:xfrm>
            <a:off x="7960173" y="3727851"/>
            <a:ext cx="928800" cy="0"/>
          </a:xfrm>
          <a:prstGeom prst="line">
            <a:avLst/>
          </a:prstGeom>
          <a:noFill/>
          <a:ln w="19050" cap="flat">
            <a:solidFill>
              <a:schemeClr val="accent1">
                <a:lumMod val="50000"/>
              </a:schemeClr>
            </a:solidFill>
            <a:prstDash val="solid"/>
            <a:round/>
            <a:headEnd type="oval" w="med" len="med"/>
            <a:tailEnd type="oval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4F871C7-5258-6984-8F3B-3764DFD98254}"/>
              </a:ext>
            </a:extLst>
          </p:cNvPr>
          <p:cNvCxnSpPr>
            <a:cxnSpLocks/>
          </p:cNvCxnSpPr>
          <p:nvPr/>
        </p:nvCxnSpPr>
        <p:spPr>
          <a:xfrm>
            <a:off x="8882816" y="3727851"/>
            <a:ext cx="928800" cy="0"/>
          </a:xfrm>
          <a:prstGeom prst="line">
            <a:avLst/>
          </a:prstGeom>
          <a:noFill/>
          <a:ln w="19050" cap="flat">
            <a:solidFill>
              <a:schemeClr val="accent1">
                <a:lumMod val="50000"/>
              </a:schemeClr>
            </a:solidFill>
            <a:prstDash val="solid"/>
            <a:round/>
            <a:headEnd type="oval" w="med" len="med"/>
            <a:tailEnd type="oval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31F794D-C20A-5D9C-871F-71A863A5B213}"/>
              </a:ext>
            </a:extLst>
          </p:cNvPr>
          <p:cNvCxnSpPr>
            <a:cxnSpLocks/>
          </p:cNvCxnSpPr>
          <p:nvPr/>
        </p:nvCxnSpPr>
        <p:spPr>
          <a:xfrm flipH="1">
            <a:off x="9820153" y="3447251"/>
            <a:ext cx="40898" cy="255903"/>
          </a:xfrm>
          <a:prstGeom prst="line">
            <a:avLst/>
          </a:prstGeom>
          <a:ln w="6350" cap="flat" cmpd="sng" algn="ctr">
            <a:solidFill>
              <a:schemeClr val="bg2">
                <a:lumMod val="75000"/>
              </a:schemeClr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7" name="KICK OFF">
            <a:extLst>
              <a:ext uri="{FF2B5EF4-FFF2-40B4-BE49-F238E27FC236}">
                <a16:creationId xmlns:a16="http://schemas.microsoft.com/office/drawing/2014/main" id="{FE77A8A3-9246-A2EF-2635-5882090DBCF0}"/>
              </a:ext>
            </a:extLst>
          </p:cNvPr>
          <p:cNvSpPr txBox="1"/>
          <p:nvPr/>
        </p:nvSpPr>
        <p:spPr>
          <a:xfrm>
            <a:off x="9933314" y="3496026"/>
            <a:ext cx="805142" cy="10603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4000" tIns="0" rIns="0" bIns="0" numCol="1" anchor="ctr">
            <a:noAutofit/>
          </a:bodyPr>
          <a:lstStyle>
            <a:lvl1pPr algn="l">
              <a:lnSpc>
                <a:spcPct val="150000"/>
              </a:lnSpc>
              <a:defRPr sz="1400" b="0" cap="all" spc="139">
                <a:solidFill>
                  <a:srgbClr val="424242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800" b="1" i="0" u="none" strike="noStrike" kern="0" cap="all" spc="14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Avenir Next LT Pro"/>
                <a:ea typeface="Calibri"/>
                <a:cs typeface="Calibri"/>
                <a:sym typeface="Calibri"/>
              </a:rPr>
              <a:t>Week 11+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392409D-8736-9A14-9CFD-E5FBB3FFCA58}"/>
              </a:ext>
            </a:extLst>
          </p:cNvPr>
          <p:cNvCxnSpPr>
            <a:cxnSpLocks/>
          </p:cNvCxnSpPr>
          <p:nvPr/>
        </p:nvCxnSpPr>
        <p:spPr>
          <a:xfrm>
            <a:off x="9810253" y="3748326"/>
            <a:ext cx="0" cy="2273223"/>
          </a:xfrm>
          <a:prstGeom prst="line">
            <a:avLst/>
          </a:prstGeom>
          <a:ln w="6350" cap="flat" cmpd="sng" algn="ctr">
            <a:solidFill>
              <a:schemeClr val="bg2">
                <a:lumMod val="75000"/>
              </a:schemeClr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0" name="Flowchart: Decision 244">
            <a:extLst>
              <a:ext uri="{FF2B5EF4-FFF2-40B4-BE49-F238E27FC236}">
                <a16:creationId xmlns:a16="http://schemas.microsoft.com/office/drawing/2014/main" id="{9ED56154-E96F-60E0-B395-8C4D2D4B813A}"/>
              </a:ext>
            </a:extLst>
          </p:cNvPr>
          <p:cNvSpPr/>
          <p:nvPr/>
        </p:nvSpPr>
        <p:spPr>
          <a:xfrm flipV="1">
            <a:off x="8800924" y="5653039"/>
            <a:ext cx="147497" cy="144000"/>
          </a:xfrm>
          <a:prstGeom prst="flowChartDecision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600" b="0" i="0" u="none" strike="noStrike" kern="1200" cap="none" spc="0" normalizeH="0" baseline="0" noProof="0">
              <a:ln>
                <a:noFill/>
              </a:ln>
              <a:solidFill>
                <a:srgbClr val="541D30"/>
              </a:solidFill>
              <a:effectLst/>
              <a:uLnTx/>
              <a:uFillTx/>
              <a:latin typeface="Avenir Next LT Pro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" name="Flowchart: Decision 244">
            <a:extLst>
              <a:ext uri="{FF2B5EF4-FFF2-40B4-BE49-F238E27FC236}">
                <a16:creationId xmlns:a16="http://schemas.microsoft.com/office/drawing/2014/main" id="{5EBA7F29-6AF9-C345-A306-FA338DC7E490}"/>
              </a:ext>
            </a:extLst>
          </p:cNvPr>
          <p:cNvSpPr/>
          <p:nvPr/>
        </p:nvSpPr>
        <p:spPr>
          <a:xfrm flipV="1">
            <a:off x="9741583" y="5653039"/>
            <a:ext cx="147497" cy="144000"/>
          </a:xfrm>
          <a:prstGeom prst="flowChartDecision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600" b="0" i="0" u="none" strike="noStrike" kern="1200" cap="none" spc="0" normalizeH="0" baseline="0" noProof="0">
              <a:ln>
                <a:noFill/>
              </a:ln>
              <a:solidFill>
                <a:srgbClr val="541D30"/>
              </a:solidFill>
              <a:effectLst/>
              <a:uLnTx/>
              <a:uFillTx/>
              <a:latin typeface="Avenir Next LT Pro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3" name="Flowchart: Decision 244">
            <a:extLst>
              <a:ext uri="{FF2B5EF4-FFF2-40B4-BE49-F238E27FC236}">
                <a16:creationId xmlns:a16="http://schemas.microsoft.com/office/drawing/2014/main" id="{8BC30F49-252F-C04B-A513-C260F42F0B42}"/>
              </a:ext>
            </a:extLst>
          </p:cNvPr>
          <p:cNvSpPr/>
          <p:nvPr/>
        </p:nvSpPr>
        <p:spPr>
          <a:xfrm flipV="1">
            <a:off x="9741583" y="5818461"/>
            <a:ext cx="147497" cy="144000"/>
          </a:xfrm>
          <a:prstGeom prst="flowChartDecision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600" b="0" i="0" u="none" strike="noStrike" kern="1200" cap="none" spc="0" normalizeH="0" baseline="0" noProof="0">
              <a:ln>
                <a:noFill/>
              </a:ln>
              <a:solidFill>
                <a:srgbClr val="541D30"/>
              </a:solidFill>
              <a:effectLst/>
              <a:uLnTx/>
              <a:uFillTx/>
              <a:latin typeface="Avenir Next LT Pro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E3C8DAA7-E42B-88A1-3562-95E037FAAB76}"/>
              </a:ext>
            </a:extLst>
          </p:cNvPr>
          <p:cNvSpPr/>
          <p:nvPr/>
        </p:nvSpPr>
        <p:spPr>
          <a:xfrm>
            <a:off x="3449547" y="4242075"/>
            <a:ext cx="4063125" cy="1119610"/>
          </a:xfrm>
          <a:prstGeom prst="roundRect">
            <a:avLst/>
          </a:prstGeom>
          <a:solidFill>
            <a:srgbClr val="FF7A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Update based on the plan</a:t>
            </a:r>
          </a:p>
        </p:txBody>
      </p:sp>
      <p:sp>
        <p:nvSpPr>
          <p:cNvPr id="24" name="Arrow: Chevron 23">
            <a:extLst>
              <a:ext uri="{FF2B5EF4-FFF2-40B4-BE49-F238E27FC236}">
                <a16:creationId xmlns:a16="http://schemas.microsoft.com/office/drawing/2014/main" id="{56C84A6B-6374-3B2A-7AC3-CB4DD6475AB3}"/>
              </a:ext>
            </a:extLst>
          </p:cNvPr>
          <p:cNvSpPr/>
          <p:nvPr/>
        </p:nvSpPr>
        <p:spPr>
          <a:xfrm>
            <a:off x="9188558" y="894397"/>
            <a:ext cx="2930782" cy="474589"/>
          </a:xfrm>
          <a:prstGeom prst="chevron">
            <a:avLst/>
          </a:prstGeom>
          <a:solidFill>
            <a:srgbClr val="CC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Phase 4: Strategy Development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and Roadmap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56B19AF-207C-3AA4-484D-CE62FC4F3AED}"/>
              </a:ext>
            </a:extLst>
          </p:cNvPr>
          <p:cNvSpPr txBox="1"/>
          <p:nvPr/>
        </p:nvSpPr>
        <p:spPr>
          <a:xfrm>
            <a:off x="9344425" y="1412497"/>
            <a:ext cx="2549987" cy="18862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45720" tIns="22860" rIns="45720" bIns="22860" rtlCol="0" anchor="t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9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Key Activities: </a:t>
            </a:r>
          </a:p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CA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Synthesize assessment findings into an AI workforce productivity strategy</a:t>
            </a:r>
          </a:p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CA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Develop 24 month transformation roadmap</a:t>
            </a:r>
          </a:p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CA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Design change management and capability development plans</a:t>
            </a:r>
          </a:p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CA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CA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9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Outcomes:</a:t>
            </a:r>
            <a:r>
              <a:rPr kumimoji="0" lang="en-CA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 </a:t>
            </a:r>
          </a:p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CA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Complete AI workforce productivity strategy</a:t>
            </a:r>
          </a:p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CA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Detailed implementation roadmap</a:t>
            </a:r>
          </a:p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CA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Integrated change management plan</a:t>
            </a:r>
          </a:p>
        </p:txBody>
      </p:sp>
    </p:spTree>
    <p:extLst>
      <p:ext uri="{BB962C8B-B14F-4D97-AF65-F5344CB8AC3E}">
        <p14:creationId xmlns:p14="http://schemas.microsoft.com/office/powerpoint/2010/main" val="24616829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4F114E-9692-55F7-E67E-5277E704D3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295" y="3032481"/>
            <a:ext cx="11232616" cy="396519"/>
          </a:xfrm>
        </p:spPr>
        <p:txBody>
          <a:bodyPr/>
          <a:lstStyle/>
          <a:p>
            <a:pPr algn="ctr"/>
            <a:r>
              <a:rPr lang="en-CA" dirty="0"/>
              <a:t>Electric Mind’s Perspective on AI Workforce Enablement</a:t>
            </a:r>
          </a:p>
        </p:txBody>
      </p:sp>
    </p:spTree>
    <p:extLst>
      <p:ext uri="{BB962C8B-B14F-4D97-AF65-F5344CB8AC3E}">
        <p14:creationId xmlns:p14="http://schemas.microsoft.com/office/powerpoint/2010/main" val="40193918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1890100-40E8-E6B8-2B4C-4EC4B8B65C02}"/>
              </a:ext>
            </a:extLst>
          </p:cNvPr>
          <p:cNvSpPr/>
          <p:nvPr/>
        </p:nvSpPr>
        <p:spPr>
          <a:xfrm>
            <a:off x="762000" y="3277517"/>
            <a:ext cx="697734" cy="1037421"/>
          </a:xfrm>
          <a:prstGeom prst="rect">
            <a:avLst/>
          </a:prstGeom>
          <a:solidFill>
            <a:srgbClr val="FF7A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D4454F5-76B2-752E-7CFE-AEE21C5571D6}"/>
              </a:ext>
            </a:extLst>
          </p:cNvPr>
          <p:cNvSpPr/>
          <p:nvPr/>
        </p:nvSpPr>
        <p:spPr>
          <a:xfrm>
            <a:off x="3066361" y="2102386"/>
            <a:ext cx="697734" cy="2240095"/>
          </a:xfrm>
          <a:prstGeom prst="rect">
            <a:avLst/>
          </a:prstGeom>
          <a:solidFill>
            <a:srgbClr val="FF7A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2AD4615-277C-19E0-47A6-DFC91606F621}"/>
              </a:ext>
            </a:extLst>
          </p:cNvPr>
          <p:cNvSpPr/>
          <p:nvPr/>
        </p:nvSpPr>
        <p:spPr>
          <a:xfrm>
            <a:off x="5366132" y="3796228"/>
            <a:ext cx="697734" cy="546253"/>
          </a:xfrm>
          <a:prstGeom prst="rect">
            <a:avLst/>
          </a:prstGeom>
          <a:solidFill>
            <a:srgbClr val="FF7A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58F2C30-56A3-2978-A213-A37CD1D85974}"/>
              </a:ext>
            </a:extLst>
          </p:cNvPr>
          <p:cNvSpPr/>
          <p:nvPr/>
        </p:nvSpPr>
        <p:spPr>
          <a:xfrm>
            <a:off x="7670494" y="4099191"/>
            <a:ext cx="697734" cy="238699"/>
          </a:xfrm>
          <a:prstGeom prst="rect">
            <a:avLst/>
          </a:prstGeom>
          <a:solidFill>
            <a:srgbClr val="FF7A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277CF9D-2343-2D0C-70BA-BA2F9B27654F}"/>
              </a:ext>
            </a:extLst>
          </p:cNvPr>
          <p:cNvSpPr/>
          <p:nvPr/>
        </p:nvSpPr>
        <p:spPr>
          <a:xfrm>
            <a:off x="9988626" y="4209360"/>
            <a:ext cx="697734" cy="100988"/>
          </a:xfrm>
          <a:prstGeom prst="rect">
            <a:avLst/>
          </a:prstGeom>
          <a:solidFill>
            <a:srgbClr val="FF7A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DE382F9-C908-6525-731C-2CD4435299AC}"/>
              </a:ext>
            </a:extLst>
          </p:cNvPr>
          <p:cNvSpPr txBox="1"/>
          <p:nvPr/>
        </p:nvSpPr>
        <p:spPr>
          <a:xfrm>
            <a:off x="753584" y="4673753"/>
            <a:ext cx="152216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Stage 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D884C0B-746A-9557-3AE9-C304260AF587}"/>
              </a:ext>
            </a:extLst>
          </p:cNvPr>
          <p:cNvSpPr txBox="1"/>
          <p:nvPr/>
        </p:nvSpPr>
        <p:spPr>
          <a:xfrm>
            <a:off x="3057945" y="4673753"/>
            <a:ext cx="152216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Stage 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036F22A-E30D-7D07-5FAC-2653D5234120}"/>
              </a:ext>
            </a:extLst>
          </p:cNvPr>
          <p:cNvSpPr txBox="1"/>
          <p:nvPr/>
        </p:nvSpPr>
        <p:spPr>
          <a:xfrm>
            <a:off x="5357716" y="4673753"/>
            <a:ext cx="152216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Stage 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E0DDF85-4F73-82A2-C18C-3DCD1A39261A}"/>
              </a:ext>
            </a:extLst>
          </p:cNvPr>
          <p:cNvSpPr txBox="1"/>
          <p:nvPr/>
        </p:nvSpPr>
        <p:spPr>
          <a:xfrm>
            <a:off x="7662077" y="4673753"/>
            <a:ext cx="152216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Stage 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9F7C063-917E-A175-1937-F016C42A20AE}"/>
              </a:ext>
            </a:extLst>
          </p:cNvPr>
          <p:cNvSpPr txBox="1"/>
          <p:nvPr/>
        </p:nvSpPr>
        <p:spPr>
          <a:xfrm>
            <a:off x="9980209" y="4673753"/>
            <a:ext cx="152216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Stage 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2308A9E-015E-2F9E-042D-41683EBEB863}"/>
              </a:ext>
            </a:extLst>
          </p:cNvPr>
          <p:cNvSpPr txBox="1"/>
          <p:nvPr/>
        </p:nvSpPr>
        <p:spPr>
          <a:xfrm>
            <a:off x="716861" y="5027210"/>
            <a:ext cx="1568065" cy="38310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Exploring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60BC6F4-0DE7-C1A0-ADCF-5DDC183A0EF2}"/>
              </a:ext>
            </a:extLst>
          </p:cNvPr>
          <p:cNvSpPr txBox="1"/>
          <p:nvPr/>
        </p:nvSpPr>
        <p:spPr>
          <a:xfrm>
            <a:off x="2768752" y="5027210"/>
            <a:ext cx="206841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Experimenting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35121D5-89AF-9D17-03E7-56D432DC8348}"/>
              </a:ext>
            </a:extLst>
          </p:cNvPr>
          <p:cNvSpPr txBox="1"/>
          <p:nvPr/>
        </p:nvSpPr>
        <p:spPr>
          <a:xfrm>
            <a:off x="5320993" y="5027210"/>
            <a:ext cx="1568065" cy="38310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Formalizing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7610707-AD02-AA5A-66EF-0FF5424679CD}"/>
              </a:ext>
            </a:extLst>
          </p:cNvPr>
          <p:cNvSpPr txBox="1"/>
          <p:nvPr/>
        </p:nvSpPr>
        <p:spPr>
          <a:xfrm>
            <a:off x="7625354" y="5027210"/>
            <a:ext cx="1568065" cy="38310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Optimizing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5074F5B-1466-F2C1-6909-1DA01092038E}"/>
              </a:ext>
            </a:extLst>
          </p:cNvPr>
          <p:cNvSpPr txBox="1"/>
          <p:nvPr/>
        </p:nvSpPr>
        <p:spPr>
          <a:xfrm>
            <a:off x="9943486" y="5013439"/>
            <a:ext cx="1568065" cy="38310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Transforming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FEDDDF9-01F0-C223-5A65-F93799BA1EE7}"/>
              </a:ext>
            </a:extLst>
          </p:cNvPr>
          <p:cNvSpPr/>
          <p:nvPr/>
        </p:nvSpPr>
        <p:spPr>
          <a:xfrm>
            <a:off x="1510228" y="3984432"/>
            <a:ext cx="688554" cy="330506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55FC971-F0C2-35D2-93A8-DB8F57EF56EF}"/>
              </a:ext>
            </a:extLst>
          </p:cNvPr>
          <p:cNvSpPr/>
          <p:nvPr/>
        </p:nvSpPr>
        <p:spPr>
          <a:xfrm>
            <a:off x="3814589" y="3396867"/>
            <a:ext cx="697734" cy="945614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431ECEE-1914-054D-0E2E-8B8D5DDC4918}"/>
              </a:ext>
            </a:extLst>
          </p:cNvPr>
          <p:cNvSpPr/>
          <p:nvPr/>
        </p:nvSpPr>
        <p:spPr>
          <a:xfrm>
            <a:off x="6114360" y="2795529"/>
            <a:ext cx="697734" cy="1546952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22DF146-BD7A-5A8A-BC12-D695EEAD26A2}"/>
              </a:ext>
            </a:extLst>
          </p:cNvPr>
          <p:cNvSpPr/>
          <p:nvPr/>
        </p:nvSpPr>
        <p:spPr>
          <a:xfrm>
            <a:off x="8418722" y="3300469"/>
            <a:ext cx="693144" cy="1037421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D6D1E02-50E6-DE61-C3BC-E54716BAE1A6}"/>
              </a:ext>
            </a:extLst>
          </p:cNvPr>
          <p:cNvSpPr/>
          <p:nvPr/>
        </p:nvSpPr>
        <p:spPr>
          <a:xfrm>
            <a:off x="10736854" y="3920168"/>
            <a:ext cx="674783" cy="39018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9C2CD9E-EC5E-B588-4062-1A5778A745A7}"/>
              </a:ext>
            </a:extLst>
          </p:cNvPr>
          <p:cNvSpPr txBox="1"/>
          <p:nvPr/>
        </p:nvSpPr>
        <p:spPr>
          <a:xfrm>
            <a:off x="761809" y="2906655"/>
            <a:ext cx="69589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27%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8149FEC-50E2-E154-0E46-E32DEBE470C6}"/>
              </a:ext>
            </a:extLst>
          </p:cNvPr>
          <p:cNvSpPr txBox="1"/>
          <p:nvPr/>
        </p:nvSpPr>
        <p:spPr>
          <a:xfrm>
            <a:off x="1514628" y="3608980"/>
            <a:ext cx="69589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10%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2A0F1C2-05FD-6111-2B8C-A22D85D0A36D}"/>
              </a:ext>
            </a:extLst>
          </p:cNvPr>
          <p:cNvSpPr txBox="1"/>
          <p:nvPr/>
        </p:nvSpPr>
        <p:spPr>
          <a:xfrm>
            <a:off x="3066170" y="1731522"/>
            <a:ext cx="69589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52%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74EBF81-F12A-0087-C81A-DCC4185CFF88}"/>
              </a:ext>
            </a:extLst>
          </p:cNvPr>
          <p:cNvSpPr txBox="1"/>
          <p:nvPr/>
        </p:nvSpPr>
        <p:spPr>
          <a:xfrm>
            <a:off x="3814399" y="3026004"/>
            <a:ext cx="69589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20%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FAA2F3C-09E4-015F-8B95-2A0573769510}"/>
              </a:ext>
            </a:extLst>
          </p:cNvPr>
          <p:cNvSpPr txBox="1"/>
          <p:nvPr/>
        </p:nvSpPr>
        <p:spPr>
          <a:xfrm>
            <a:off x="5365941" y="3425364"/>
            <a:ext cx="69589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14%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BEB0A01-31C4-2372-2C3F-A62C35E5BE9D}"/>
              </a:ext>
            </a:extLst>
          </p:cNvPr>
          <p:cNvSpPr txBox="1"/>
          <p:nvPr/>
        </p:nvSpPr>
        <p:spPr>
          <a:xfrm>
            <a:off x="6118760" y="2424665"/>
            <a:ext cx="69589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35%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EF4EBDA-4334-9101-7288-1D4AF8ABB8C0}"/>
              </a:ext>
            </a:extLst>
          </p:cNvPr>
          <p:cNvSpPr txBox="1"/>
          <p:nvPr/>
        </p:nvSpPr>
        <p:spPr>
          <a:xfrm>
            <a:off x="7670301" y="3728327"/>
            <a:ext cx="69589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5%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15A0766-F74F-3454-49C8-F39BEF778A92}"/>
              </a:ext>
            </a:extLst>
          </p:cNvPr>
          <p:cNvSpPr txBox="1"/>
          <p:nvPr/>
        </p:nvSpPr>
        <p:spPr>
          <a:xfrm>
            <a:off x="9979253" y="3847677"/>
            <a:ext cx="69589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2%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D0C4BDA-E60B-5534-DB48-A7ABBFE07E86}"/>
              </a:ext>
            </a:extLst>
          </p:cNvPr>
          <p:cNvSpPr txBox="1"/>
          <p:nvPr/>
        </p:nvSpPr>
        <p:spPr>
          <a:xfrm>
            <a:off x="10741252" y="3544713"/>
            <a:ext cx="69589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10%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4998DDB-6509-0565-97D1-CBB5B5FF96A5}"/>
              </a:ext>
            </a:extLst>
          </p:cNvPr>
          <p:cNvSpPr txBox="1"/>
          <p:nvPr/>
        </p:nvSpPr>
        <p:spPr>
          <a:xfrm>
            <a:off x="8400170" y="2906654"/>
            <a:ext cx="69589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25%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B42AA27-6C0C-E924-B12A-E570507EDDFE}"/>
              </a:ext>
            </a:extLst>
          </p:cNvPr>
          <p:cNvSpPr/>
          <p:nvPr/>
        </p:nvSpPr>
        <p:spPr>
          <a:xfrm>
            <a:off x="11131628" y="151481"/>
            <a:ext cx="895120" cy="413132"/>
          </a:xfrm>
          <a:prstGeom prst="rect">
            <a:avLst/>
          </a:prstGeom>
          <a:solidFill>
            <a:srgbClr val="FF7A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2020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A2C54D1-782E-9A16-3568-522E483830EC}"/>
              </a:ext>
            </a:extLst>
          </p:cNvPr>
          <p:cNvSpPr/>
          <p:nvPr/>
        </p:nvSpPr>
        <p:spPr>
          <a:xfrm>
            <a:off x="11136218" y="628879"/>
            <a:ext cx="890530" cy="445264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2025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A9853C4-D5F4-C000-49B4-5EA022082DA7}"/>
              </a:ext>
            </a:extLst>
          </p:cNvPr>
          <p:cNvSpPr txBox="1"/>
          <p:nvPr/>
        </p:nvSpPr>
        <p:spPr>
          <a:xfrm>
            <a:off x="447993" y="44257"/>
            <a:ext cx="10683635" cy="95410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witzer"/>
                <a:ea typeface="+mn-lt"/>
                <a:cs typeface="+mn-lt"/>
              </a:rPr>
              <a:t>From 2020-2025, the AI Maturity Landscape has dramatically shifted, with substantial acceleration towards transformation.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witzer"/>
              <a:ea typeface="+mn-ea"/>
              <a:cs typeface="+mn-cs"/>
            </a:endParaRPr>
          </a:p>
        </p:txBody>
      </p:sp>
      <p:graphicFrame>
        <p:nvGraphicFramePr>
          <p:cNvPr id="39" name="Table 38">
            <a:extLst>
              <a:ext uri="{FF2B5EF4-FFF2-40B4-BE49-F238E27FC236}">
                <a16:creationId xmlns:a16="http://schemas.microsoft.com/office/drawing/2014/main" id="{B42C18FC-81DA-AC05-3E93-49322A409274}"/>
              </a:ext>
            </a:extLst>
          </p:cNvPr>
          <p:cNvGraphicFramePr>
            <a:graphicFrameLocks/>
          </p:cNvGraphicFramePr>
          <p:nvPr/>
        </p:nvGraphicFramePr>
        <p:xfrm>
          <a:off x="810565" y="1175900"/>
          <a:ext cx="10501686" cy="6515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01686">
                  <a:extLst>
                    <a:ext uri="{9D8B030D-6E8A-4147-A177-3AD203B41FA5}">
                      <a16:colId xmlns:a16="http://schemas.microsoft.com/office/drawing/2014/main" val="1570337348"/>
                    </a:ext>
                  </a:extLst>
                </a:gridCol>
              </a:tblGrid>
              <a:tr h="651565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Most organizations have operational experience with AI, though true end-to-end transformation is rare.</a:t>
                      </a:r>
                      <a:endParaRPr lang="en-US" dirty="0"/>
                    </a:p>
                  </a:txBody>
                  <a:tcPr marL="216000" marR="90000" marT="0" marB="0" anchor="ctr"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2046465"/>
                  </a:ext>
                </a:extLst>
              </a:tr>
            </a:tbl>
          </a:graphicData>
        </a:graphic>
      </p:graphicFrame>
      <p:sp>
        <p:nvSpPr>
          <p:cNvPr id="40" name="TextBox 39">
            <a:extLst>
              <a:ext uri="{FF2B5EF4-FFF2-40B4-BE49-F238E27FC236}">
                <a16:creationId xmlns:a16="http://schemas.microsoft.com/office/drawing/2014/main" id="{0094F91A-C567-9A3B-2616-89BE9E334C46}"/>
              </a:ext>
            </a:extLst>
          </p:cNvPr>
          <p:cNvSpPr txBox="1"/>
          <p:nvPr/>
        </p:nvSpPr>
        <p:spPr>
          <a:xfrm>
            <a:off x="514030" y="5413567"/>
            <a:ext cx="1990381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Exploring what AI is and what is can bring to your org.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5F12C0A-7F8C-FEB9-1A90-88243684D784}"/>
              </a:ext>
            </a:extLst>
          </p:cNvPr>
          <p:cNvSpPr txBox="1"/>
          <p:nvPr/>
        </p:nvSpPr>
        <p:spPr>
          <a:xfrm>
            <a:off x="2809210" y="5413567"/>
            <a:ext cx="1990381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Experimenting with POCs and pilots.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2D87BCC-D7E0-26E2-CDF4-64A2C29C49B6}"/>
              </a:ext>
            </a:extLst>
          </p:cNvPr>
          <p:cNvSpPr txBox="1"/>
          <p:nvPr/>
        </p:nvSpPr>
        <p:spPr>
          <a:xfrm>
            <a:off x="5095210" y="5408977"/>
            <a:ext cx="2141862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Moving from POCs/Pilots to AI solutions in production.</a:t>
            </a:r>
            <a:endParaRPr kumimoji="0" lang="en-US" sz="180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BA65373-0B3A-36C1-6CC6-D88D976B3196}"/>
              </a:ext>
            </a:extLst>
          </p:cNvPr>
          <p:cNvSpPr txBox="1"/>
          <p:nvPr/>
        </p:nvSpPr>
        <p:spPr>
          <a:xfrm>
            <a:off x="7500559" y="5404386"/>
            <a:ext cx="1994971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Scaling AI solution deployments.</a:t>
            </a:r>
            <a:endParaRPr kumimoji="0" lang="en-US" sz="18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480924A-5542-81BF-D2C1-22F30D64BD0D}"/>
              </a:ext>
            </a:extLst>
          </p:cNvPr>
          <p:cNvSpPr txBox="1"/>
          <p:nvPr/>
        </p:nvSpPr>
        <p:spPr>
          <a:xfrm>
            <a:off x="9731474" y="5399795"/>
            <a:ext cx="1994971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Transforming the organization through the use of AI.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156685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DF390D-3863-6CF1-9885-9504940EB3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raphic 113">
            <a:extLst>
              <a:ext uri="{FF2B5EF4-FFF2-40B4-BE49-F238E27FC236}">
                <a16:creationId xmlns:a16="http://schemas.microsoft.com/office/drawing/2014/main" id="{3A4815CA-B8AF-228F-2847-F9EDA8D04F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9091359" y="404813"/>
            <a:ext cx="51926" cy="51926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A133459F-4F76-0999-BE2B-77EEC94D5BE8}"/>
              </a:ext>
            </a:extLst>
          </p:cNvPr>
          <p:cNvSpPr txBox="1">
            <a:spLocks/>
          </p:cNvSpPr>
          <p:nvPr/>
        </p:nvSpPr>
        <p:spPr>
          <a:xfrm>
            <a:off x="486060" y="404813"/>
            <a:ext cx="11452901" cy="39651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 Medium" panose="02000503020000020003" pitchFamily="2" charset="0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Medium" panose="02000503020000020003" pitchFamily="2" charset="0"/>
                <a:ea typeface="+mj-ea"/>
                <a:cs typeface="+mj-cs"/>
              </a:rPr>
              <a:t>AI has significant Implications across the Technology Delivery lifecycle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Medium" panose="02000503020000020003" pitchFamily="2" charset="0"/>
              <a:ea typeface="+mj-ea"/>
              <a:cs typeface="+mj-cs"/>
            </a:endParaRPr>
          </a:p>
        </p:txBody>
      </p: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363992A5-B347-0375-D56B-410B0290E319}"/>
              </a:ext>
            </a:extLst>
          </p:cNvPr>
          <p:cNvCxnSpPr>
            <a:cxnSpLocks/>
          </p:cNvCxnSpPr>
          <p:nvPr/>
        </p:nvCxnSpPr>
        <p:spPr>
          <a:xfrm>
            <a:off x="334257" y="984145"/>
            <a:ext cx="7963" cy="5344712"/>
          </a:xfrm>
          <a:prstGeom prst="line">
            <a:avLst/>
          </a:prstGeom>
          <a:ln w="38100">
            <a:gradFill>
              <a:gsLst>
                <a:gs pos="0">
                  <a:schemeClr val="accent1">
                    <a:lumMod val="20000"/>
                    <a:lumOff val="80000"/>
                  </a:schemeClr>
                </a:gs>
                <a:gs pos="100000">
                  <a:schemeClr val="accent1">
                    <a:lumMod val="50000"/>
                  </a:schemeClr>
                </a:gs>
                <a:gs pos="53000">
                  <a:schemeClr val="accent1"/>
                </a:gs>
              </a:gsLst>
              <a:lin ang="5400000" scaled="0"/>
            </a:gra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" name="Graphic 109">
            <a:extLst>
              <a:ext uri="{FF2B5EF4-FFF2-40B4-BE49-F238E27FC236}">
                <a16:creationId xmlns:a16="http://schemas.microsoft.com/office/drawing/2014/main" id="{FADBCF8A-45C5-CC8C-BC09-8C033D02667E}"/>
              </a:ext>
            </a:extLst>
          </p:cNvPr>
          <p:cNvGrpSpPr/>
          <p:nvPr/>
        </p:nvGrpSpPr>
        <p:grpSpPr>
          <a:xfrm>
            <a:off x="673074" y="2392108"/>
            <a:ext cx="601413" cy="629572"/>
            <a:chOff x="673074" y="2392108"/>
            <a:chExt cx="601413" cy="629572"/>
          </a:xfrm>
          <a:noFill/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4037D17F-C682-76B4-0D36-86496FDFB24E}"/>
                </a:ext>
              </a:extLst>
            </p:cNvPr>
            <p:cNvSpPr/>
            <p:nvPr/>
          </p:nvSpPr>
          <p:spPr>
            <a:xfrm>
              <a:off x="993896" y="2527649"/>
              <a:ext cx="209699" cy="246314"/>
            </a:xfrm>
            <a:custGeom>
              <a:avLst/>
              <a:gdLst>
                <a:gd name="connsiteX0" fmla="*/ 152510 w 209699"/>
                <a:gd name="connsiteY0" fmla="*/ 204940 h 246314"/>
                <a:gd name="connsiteX1" fmla="*/ 209699 w 209699"/>
                <a:gd name="connsiteY1" fmla="*/ 108379 h 246314"/>
                <a:gd name="connsiteX2" fmla="*/ 104851 w 209699"/>
                <a:gd name="connsiteY2" fmla="*/ 0 h 246314"/>
                <a:gd name="connsiteX3" fmla="*/ 0 w 209699"/>
                <a:gd name="connsiteY3" fmla="*/ 108379 h 246314"/>
                <a:gd name="connsiteX4" fmla="*/ 57194 w 209699"/>
                <a:gd name="connsiteY4" fmla="*/ 204940 h 246314"/>
                <a:gd name="connsiteX5" fmla="*/ 57194 w 209699"/>
                <a:gd name="connsiteY5" fmla="*/ 246314 h 246314"/>
                <a:gd name="connsiteX6" fmla="*/ 152510 w 209699"/>
                <a:gd name="connsiteY6" fmla="*/ 246314 h 246314"/>
                <a:gd name="connsiteX7" fmla="*/ 152510 w 209699"/>
                <a:gd name="connsiteY7" fmla="*/ 204940 h 246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9699" h="246314">
                  <a:moveTo>
                    <a:pt x="152510" y="204940"/>
                  </a:moveTo>
                  <a:cubicBezTo>
                    <a:pt x="186460" y="186999"/>
                    <a:pt x="209699" y="150494"/>
                    <a:pt x="209699" y="108379"/>
                  </a:cubicBezTo>
                  <a:cubicBezTo>
                    <a:pt x="209699" y="48523"/>
                    <a:pt x="162756" y="0"/>
                    <a:pt x="104851" y="0"/>
                  </a:cubicBezTo>
                  <a:cubicBezTo>
                    <a:pt x="46943" y="0"/>
                    <a:pt x="0" y="48523"/>
                    <a:pt x="0" y="108379"/>
                  </a:cubicBezTo>
                  <a:cubicBezTo>
                    <a:pt x="0" y="150497"/>
                    <a:pt x="23245" y="187002"/>
                    <a:pt x="57194" y="204940"/>
                  </a:cubicBezTo>
                  <a:lnTo>
                    <a:pt x="57194" y="246314"/>
                  </a:lnTo>
                  <a:lnTo>
                    <a:pt x="152510" y="246314"/>
                  </a:lnTo>
                  <a:lnTo>
                    <a:pt x="152510" y="204940"/>
                  </a:lnTo>
                  <a:close/>
                </a:path>
              </a:pathLst>
            </a:custGeom>
            <a:noFill/>
            <a:ln w="35011" cap="flat">
              <a:solidFill>
                <a:srgbClr val="FF7A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40CAF318-C73B-0D42-7F28-55B8CC693318}"/>
                </a:ext>
              </a:extLst>
            </p:cNvPr>
            <p:cNvSpPr/>
            <p:nvPr/>
          </p:nvSpPr>
          <p:spPr>
            <a:xfrm>
              <a:off x="1095392" y="2392108"/>
              <a:ext cx="27336" cy="66227"/>
            </a:xfrm>
            <a:custGeom>
              <a:avLst/>
              <a:gdLst>
                <a:gd name="connsiteX0" fmla="*/ 0 w 27336"/>
                <a:gd name="connsiteY0" fmla="*/ 66228 h 66227"/>
                <a:gd name="connsiteX1" fmla="*/ 0 w 27336"/>
                <a:gd name="connsiteY1" fmla="*/ 0 h 66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336" h="66227">
                  <a:moveTo>
                    <a:pt x="0" y="66228"/>
                  </a:moveTo>
                  <a:lnTo>
                    <a:pt x="0" y="0"/>
                  </a:lnTo>
                </a:path>
              </a:pathLst>
            </a:custGeom>
            <a:noFill/>
            <a:ln w="35011" cap="flat">
              <a:solidFill>
                <a:srgbClr val="FF7A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592758DB-8D61-A060-8F50-3962AC007085}"/>
                </a:ext>
              </a:extLst>
            </p:cNvPr>
            <p:cNvSpPr/>
            <p:nvPr/>
          </p:nvSpPr>
          <p:spPr>
            <a:xfrm>
              <a:off x="916117" y="2466725"/>
              <a:ext cx="52964" cy="39295"/>
            </a:xfrm>
            <a:custGeom>
              <a:avLst/>
              <a:gdLst>
                <a:gd name="connsiteX0" fmla="*/ 0 w 52964"/>
                <a:gd name="connsiteY0" fmla="*/ 0 h 39295"/>
                <a:gd name="connsiteX1" fmla="*/ 52965 w 52964"/>
                <a:gd name="connsiteY1" fmla="*/ 39295 h 39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2964" h="39295">
                  <a:moveTo>
                    <a:pt x="0" y="0"/>
                  </a:moveTo>
                  <a:lnTo>
                    <a:pt x="52965" y="39295"/>
                  </a:lnTo>
                </a:path>
              </a:pathLst>
            </a:custGeom>
            <a:noFill/>
            <a:ln w="35011" cap="flat">
              <a:solidFill>
                <a:srgbClr val="FF7A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04818501-D536-1AEE-974F-C11D9FB5F201}"/>
                </a:ext>
              </a:extLst>
            </p:cNvPr>
            <p:cNvSpPr/>
            <p:nvPr/>
          </p:nvSpPr>
          <p:spPr>
            <a:xfrm>
              <a:off x="1221096" y="2466725"/>
              <a:ext cx="53391" cy="39295"/>
            </a:xfrm>
            <a:custGeom>
              <a:avLst/>
              <a:gdLst>
                <a:gd name="connsiteX0" fmla="*/ 53392 w 53391"/>
                <a:gd name="connsiteY0" fmla="*/ 0 h 39295"/>
                <a:gd name="connsiteX1" fmla="*/ 0 w 53391"/>
                <a:gd name="connsiteY1" fmla="*/ 39295 h 39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3391" h="39295">
                  <a:moveTo>
                    <a:pt x="53392" y="0"/>
                  </a:moveTo>
                  <a:lnTo>
                    <a:pt x="0" y="39295"/>
                  </a:lnTo>
                </a:path>
              </a:pathLst>
            </a:custGeom>
            <a:noFill/>
            <a:ln w="35011" cap="flat">
              <a:solidFill>
                <a:srgbClr val="FF7A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E43B40C3-BBFF-D952-F2D6-55EF7C504645}"/>
                </a:ext>
              </a:extLst>
            </p:cNvPr>
            <p:cNvSpPr/>
            <p:nvPr/>
          </p:nvSpPr>
          <p:spPr>
            <a:xfrm>
              <a:off x="673074" y="2908668"/>
              <a:ext cx="328043" cy="113011"/>
            </a:xfrm>
            <a:custGeom>
              <a:avLst/>
              <a:gdLst>
                <a:gd name="connsiteX0" fmla="*/ 164022 w 328043"/>
                <a:gd name="connsiteY0" fmla="*/ 0 h 113011"/>
                <a:gd name="connsiteX1" fmla="*/ 0 w 328043"/>
                <a:gd name="connsiteY1" fmla="*/ 48441 h 113011"/>
                <a:gd name="connsiteX2" fmla="*/ 0 w 328043"/>
                <a:gd name="connsiteY2" fmla="*/ 113012 h 113011"/>
                <a:gd name="connsiteX3" fmla="*/ 328044 w 328043"/>
                <a:gd name="connsiteY3" fmla="*/ 113012 h 113011"/>
                <a:gd name="connsiteX4" fmla="*/ 328044 w 328043"/>
                <a:gd name="connsiteY4" fmla="*/ 48441 h 113011"/>
                <a:gd name="connsiteX5" fmla="*/ 164022 w 328043"/>
                <a:gd name="connsiteY5" fmla="*/ 0 h 11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8043" h="113011">
                  <a:moveTo>
                    <a:pt x="164022" y="0"/>
                  </a:moveTo>
                  <a:cubicBezTo>
                    <a:pt x="54674" y="0"/>
                    <a:pt x="0" y="48441"/>
                    <a:pt x="0" y="48441"/>
                  </a:cubicBezTo>
                  <a:lnTo>
                    <a:pt x="0" y="113012"/>
                  </a:lnTo>
                  <a:lnTo>
                    <a:pt x="328044" y="113012"/>
                  </a:lnTo>
                  <a:lnTo>
                    <a:pt x="328044" y="48441"/>
                  </a:lnTo>
                  <a:cubicBezTo>
                    <a:pt x="328044" y="48441"/>
                    <a:pt x="273370" y="0"/>
                    <a:pt x="164022" y="0"/>
                  </a:cubicBezTo>
                  <a:close/>
                </a:path>
              </a:pathLst>
            </a:custGeom>
            <a:noFill/>
            <a:ln w="35011" cap="flat">
              <a:solidFill>
                <a:srgbClr val="FF7A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FBE67A09-B8C0-060D-4BD7-F23FCC655A67}"/>
                </a:ext>
              </a:extLst>
            </p:cNvPr>
            <p:cNvSpPr/>
            <p:nvPr/>
          </p:nvSpPr>
          <p:spPr>
            <a:xfrm>
              <a:off x="761892" y="2668499"/>
              <a:ext cx="150407" cy="155471"/>
            </a:xfrm>
            <a:custGeom>
              <a:avLst/>
              <a:gdLst>
                <a:gd name="connsiteX0" fmla="*/ 0 w 150407"/>
                <a:gd name="connsiteY0" fmla="*/ 77736 h 155471"/>
                <a:gd name="connsiteX1" fmla="*/ 75204 w 150407"/>
                <a:gd name="connsiteY1" fmla="*/ 155471 h 155471"/>
                <a:gd name="connsiteX2" fmla="*/ 150408 w 150407"/>
                <a:gd name="connsiteY2" fmla="*/ 77736 h 155471"/>
                <a:gd name="connsiteX3" fmla="*/ 75204 w 150407"/>
                <a:gd name="connsiteY3" fmla="*/ 0 h 155471"/>
                <a:gd name="connsiteX4" fmla="*/ 0 w 150407"/>
                <a:gd name="connsiteY4" fmla="*/ 77736 h 155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0407" h="155471">
                  <a:moveTo>
                    <a:pt x="0" y="77736"/>
                  </a:moveTo>
                  <a:cubicBezTo>
                    <a:pt x="0" y="120667"/>
                    <a:pt x="33670" y="155471"/>
                    <a:pt x="75204" y="155471"/>
                  </a:cubicBezTo>
                  <a:cubicBezTo>
                    <a:pt x="116738" y="155471"/>
                    <a:pt x="150408" y="120667"/>
                    <a:pt x="150408" y="77736"/>
                  </a:cubicBezTo>
                  <a:cubicBezTo>
                    <a:pt x="150408" y="34804"/>
                    <a:pt x="116738" y="0"/>
                    <a:pt x="75204" y="0"/>
                  </a:cubicBezTo>
                  <a:cubicBezTo>
                    <a:pt x="33670" y="0"/>
                    <a:pt x="0" y="34804"/>
                    <a:pt x="0" y="77736"/>
                  </a:cubicBezTo>
                </a:path>
              </a:pathLst>
            </a:custGeom>
            <a:noFill/>
            <a:ln w="35011" cap="flat">
              <a:solidFill>
                <a:srgbClr val="FF7A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CA"/>
            </a:p>
          </p:txBody>
        </p:sp>
      </p:grpSp>
      <p:grpSp>
        <p:nvGrpSpPr>
          <p:cNvPr id="15" name="Graphic 133">
            <a:extLst>
              <a:ext uri="{FF2B5EF4-FFF2-40B4-BE49-F238E27FC236}">
                <a16:creationId xmlns:a16="http://schemas.microsoft.com/office/drawing/2014/main" id="{C818EB24-5ABE-E183-B68E-3AC8D43B1823}"/>
              </a:ext>
            </a:extLst>
          </p:cNvPr>
          <p:cNvGrpSpPr/>
          <p:nvPr/>
        </p:nvGrpSpPr>
        <p:grpSpPr>
          <a:xfrm>
            <a:off x="682971" y="1192725"/>
            <a:ext cx="593408" cy="503795"/>
            <a:chOff x="682971" y="1192725"/>
            <a:chExt cx="593408" cy="503795"/>
          </a:xfrm>
          <a:noFill/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763F315D-EE49-EED8-7CFF-A129CA0AB28D}"/>
                </a:ext>
              </a:extLst>
            </p:cNvPr>
            <p:cNvSpPr/>
            <p:nvPr/>
          </p:nvSpPr>
          <p:spPr>
            <a:xfrm>
              <a:off x="1044176" y="1192725"/>
              <a:ext cx="232203" cy="197138"/>
            </a:xfrm>
            <a:custGeom>
              <a:avLst/>
              <a:gdLst>
                <a:gd name="connsiteX0" fmla="*/ 0 w 232203"/>
                <a:gd name="connsiteY0" fmla="*/ 98569 h 197138"/>
                <a:gd name="connsiteX1" fmla="*/ 116102 w 232203"/>
                <a:gd name="connsiteY1" fmla="*/ 0 h 197138"/>
                <a:gd name="connsiteX2" fmla="*/ 232203 w 232203"/>
                <a:gd name="connsiteY2" fmla="*/ 98569 h 197138"/>
                <a:gd name="connsiteX3" fmla="*/ 116102 w 232203"/>
                <a:gd name="connsiteY3" fmla="*/ 197139 h 197138"/>
                <a:gd name="connsiteX4" fmla="*/ 0 w 232203"/>
                <a:gd name="connsiteY4" fmla="*/ 98569 h 197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203" h="197138">
                  <a:moveTo>
                    <a:pt x="0" y="98569"/>
                  </a:moveTo>
                  <a:cubicBezTo>
                    <a:pt x="51601" y="98569"/>
                    <a:pt x="116102" y="43809"/>
                    <a:pt x="116102" y="0"/>
                  </a:cubicBezTo>
                  <a:cubicBezTo>
                    <a:pt x="116102" y="43809"/>
                    <a:pt x="180602" y="98569"/>
                    <a:pt x="232203" y="98569"/>
                  </a:cubicBezTo>
                  <a:cubicBezTo>
                    <a:pt x="180602" y="98569"/>
                    <a:pt x="116102" y="153330"/>
                    <a:pt x="116102" y="197139"/>
                  </a:cubicBezTo>
                  <a:cubicBezTo>
                    <a:pt x="116102" y="153330"/>
                    <a:pt x="51601" y="98569"/>
                    <a:pt x="0" y="98569"/>
                  </a:cubicBezTo>
                  <a:close/>
                </a:path>
              </a:pathLst>
            </a:custGeom>
            <a:noFill/>
            <a:ln w="32059" cap="flat">
              <a:solidFill>
                <a:srgbClr val="FF7A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5AE52A0-EA00-0190-6B08-02C14F897A69}"/>
                </a:ext>
              </a:extLst>
            </p:cNvPr>
            <p:cNvSpPr/>
            <p:nvPr/>
          </p:nvSpPr>
          <p:spPr>
            <a:xfrm>
              <a:off x="682971" y="1340011"/>
              <a:ext cx="419920" cy="356509"/>
            </a:xfrm>
            <a:custGeom>
              <a:avLst/>
              <a:gdLst>
                <a:gd name="connsiteX0" fmla="*/ 136259 w 419920"/>
                <a:gd name="connsiteY0" fmla="*/ 240826 h 356509"/>
                <a:gd name="connsiteX1" fmla="*/ 406499 w 419920"/>
                <a:gd name="connsiteY1" fmla="*/ 345115 h 356509"/>
                <a:gd name="connsiteX2" fmla="*/ 283662 w 419920"/>
                <a:gd name="connsiteY2" fmla="*/ 115681 h 356509"/>
                <a:gd name="connsiteX3" fmla="*/ 13422 w 419920"/>
                <a:gd name="connsiteY3" fmla="*/ 11394 h 356509"/>
                <a:gd name="connsiteX4" fmla="*/ 136259 w 419920"/>
                <a:gd name="connsiteY4" fmla="*/ 240826 h 356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920" h="356509">
                  <a:moveTo>
                    <a:pt x="136259" y="240826"/>
                  </a:moveTo>
                  <a:cubicBezTo>
                    <a:pt x="244805" y="332981"/>
                    <a:pt x="365796" y="379672"/>
                    <a:pt x="406499" y="345115"/>
                  </a:cubicBezTo>
                  <a:cubicBezTo>
                    <a:pt x="447204" y="310557"/>
                    <a:pt x="392208" y="207836"/>
                    <a:pt x="283662" y="115681"/>
                  </a:cubicBezTo>
                  <a:cubicBezTo>
                    <a:pt x="175118" y="23529"/>
                    <a:pt x="54127" y="-23162"/>
                    <a:pt x="13422" y="11394"/>
                  </a:cubicBezTo>
                  <a:cubicBezTo>
                    <a:pt x="-27283" y="45952"/>
                    <a:pt x="27713" y="148673"/>
                    <a:pt x="136259" y="240826"/>
                  </a:cubicBezTo>
                  <a:close/>
                </a:path>
              </a:pathLst>
            </a:custGeom>
            <a:noFill/>
            <a:ln w="32059" cap="flat">
              <a:solidFill>
                <a:srgbClr val="FF7A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4DCCC99-2F55-5330-5C58-38D55251B01E}"/>
                </a:ext>
              </a:extLst>
            </p:cNvPr>
            <p:cNvSpPr/>
            <p:nvPr/>
          </p:nvSpPr>
          <p:spPr>
            <a:xfrm>
              <a:off x="682972" y="1347994"/>
              <a:ext cx="411263" cy="348526"/>
            </a:xfrm>
            <a:custGeom>
              <a:avLst/>
              <a:gdLst>
                <a:gd name="connsiteX0" fmla="*/ 320312 w 411263"/>
                <a:gd name="connsiteY0" fmla="*/ 0 h 348526"/>
                <a:gd name="connsiteX1" fmla="*/ 136257 w 411263"/>
                <a:gd name="connsiteY1" fmla="*/ 107698 h 348526"/>
                <a:gd name="connsiteX2" fmla="*/ 13421 w 411263"/>
                <a:gd name="connsiteY2" fmla="*/ 337132 h 348526"/>
                <a:gd name="connsiteX3" fmla="*/ 283661 w 411263"/>
                <a:gd name="connsiteY3" fmla="*/ 232843 h 348526"/>
                <a:gd name="connsiteX4" fmla="*/ 411264 w 411263"/>
                <a:gd name="connsiteY4" fmla="*/ 74723 h 348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1263" h="348526">
                  <a:moveTo>
                    <a:pt x="320312" y="0"/>
                  </a:moveTo>
                  <a:cubicBezTo>
                    <a:pt x="266962" y="15751"/>
                    <a:pt x="199499" y="54009"/>
                    <a:pt x="136257" y="107698"/>
                  </a:cubicBezTo>
                  <a:cubicBezTo>
                    <a:pt x="27714" y="199853"/>
                    <a:pt x="-27282" y="302574"/>
                    <a:pt x="13421" y="337132"/>
                  </a:cubicBezTo>
                  <a:cubicBezTo>
                    <a:pt x="54126" y="371688"/>
                    <a:pt x="175117" y="324998"/>
                    <a:pt x="283661" y="232843"/>
                  </a:cubicBezTo>
                  <a:cubicBezTo>
                    <a:pt x="347769" y="178415"/>
                    <a:pt x="393200" y="120304"/>
                    <a:pt x="411264" y="74723"/>
                  </a:cubicBezTo>
                </a:path>
              </a:pathLst>
            </a:custGeom>
            <a:noFill/>
            <a:ln w="32059" cap="flat">
              <a:solidFill>
                <a:srgbClr val="FF7A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CA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CED9C11-D303-B3EF-4286-7FD6D8316508}"/>
              </a:ext>
            </a:extLst>
          </p:cNvPr>
          <p:cNvSpPr txBox="1"/>
          <p:nvPr/>
        </p:nvSpPr>
        <p:spPr>
          <a:xfrm>
            <a:off x="1374123" y="981877"/>
            <a:ext cx="10693878" cy="112338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T System Mono Medium"/>
                <a:ea typeface="+mn-lt"/>
                <a:cs typeface="Arial"/>
              </a:rPr>
              <a:t>AI IS TRANSFORMING THE WAY WE WORK 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FT System Mono Medium"/>
              <a:ea typeface="+mn-ea"/>
              <a:cs typeface="Arial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FT System Blank Book"/>
              <a:ea typeface="+mn-ea"/>
              <a:cs typeface="Arial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T System Blank Book"/>
                <a:ea typeface="+mn-ea"/>
                <a:cs typeface="Arial"/>
              </a:rPr>
              <a:t>We are now entering an “everyone is a builder” economy.  New apps can launch in </a:t>
            </a:r>
            <a:r>
              <a:rPr kumimoji="0" lang="en-US" sz="1300" b="0" i="1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T System Blank Book"/>
                <a:ea typeface="+mn-ea"/>
                <a:cs typeface="Arial"/>
              </a:rPr>
              <a:t>days—not months </a:t>
            </a:r>
            <a:r>
              <a:rPr kumimoji="0" lang="en-US" sz="1300" b="0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T System Blank Book"/>
                <a:ea typeface="+mn-ea"/>
                <a:cs typeface="Arial"/>
              </a:rPr>
              <a:t>or years</a:t>
            </a: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T System Blank Book"/>
                <a:ea typeface="+mn-ea"/>
                <a:cs typeface="Arial"/>
              </a:rPr>
              <a:t>. Business agility no longer needs  to be crippled by specialist silos or brittle handoffs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0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T System Blank Book"/>
                <a:ea typeface="+mn-ea"/>
                <a:cs typeface="Arial"/>
              </a:rPr>
              <a:t>AI enables speed without compromising safety or governance</a:t>
            </a:r>
            <a:endParaRPr kumimoji="0" lang="en-US" sz="180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FT System Blank Book"/>
              <a:ea typeface="+mn-ea"/>
              <a:cs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7CED5B-9680-DD65-52FB-EE66EE3817C7}"/>
              </a:ext>
            </a:extLst>
          </p:cNvPr>
          <p:cNvSpPr txBox="1"/>
          <p:nvPr/>
        </p:nvSpPr>
        <p:spPr>
          <a:xfrm>
            <a:off x="1374123" y="2264611"/>
            <a:ext cx="10693878" cy="1231106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T System Mono Medium"/>
                <a:ea typeface="+mn-lt"/>
                <a:cs typeface="Arial"/>
              </a:rPr>
              <a:t>COMPETING IN THE AI ERA REQUIRES A MINDSET SHIFT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FT System Blank Book"/>
              <a:ea typeface="+mn-ea"/>
              <a:cs typeface="Arial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T System Blank Book"/>
                <a:ea typeface="+mn-ea"/>
                <a:cs typeface="Arial"/>
              </a:rPr>
              <a:t>IT Management’s job will change toward providing </a:t>
            </a:r>
            <a:r>
              <a:rPr kumimoji="0" lang="en-US" sz="1300" b="0" i="1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T System Blank Book"/>
                <a:ea typeface="+mn-ea"/>
                <a:cs typeface="Arial"/>
              </a:rPr>
              <a:t>teams with context, not with control</a:t>
            </a: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T System Blank Book"/>
                <a:ea typeface="+mn-ea"/>
                <a:cs typeface="Arial"/>
              </a:rPr>
              <a:t>. Real gains in IT delivery will require moving </a:t>
            </a:r>
            <a:r>
              <a:rPr kumimoji="0" lang="en-US" sz="1300" b="0" i="1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T System Blank Book"/>
                <a:ea typeface="+mn-ea"/>
                <a:cs typeface="Arial"/>
              </a:rPr>
              <a:t>beyond today’s highly functionalized organization.</a:t>
            </a: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T System Blank Book"/>
                <a:ea typeface="+mn-ea"/>
                <a:cs typeface="Arial"/>
              </a:rPr>
              <a:t> Critical thinking, bus/tech fluency, and adaptability will be required across </a:t>
            </a:r>
            <a:r>
              <a:rPr kumimoji="0" lang="en-US" sz="1300" b="0" i="1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T System Blank Book"/>
                <a:ea typeface="+mn-ea"/>
                <a:cs typeface="Arial"/>
              </a:rPr>
              <a:t>entire the IT workforce</a:t>
            </a: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T System Blank Book"/>
                <a:ea typeface="+mn-ea"/>
                <a:cs typeface="Arial"/>
              </a:rPr>
              <a:t>.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FT System Blank Book"/>
              <a:ea typeface="+mn-ea"/>
              <a:cs typeface="Arial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Winning with AI means shifting from managing our work to accelerating our thinking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CEAA94-A805-68B0-89A6-689ADDAB6D53}"/>
              </a:ext>
            </a:extLst>
          </p:cNvPr>
          <p:cNvSpPr txBox="1"/>
          <p:nvPr/>
        </p:nvSpPr>
        <p:spPr>
          <a:xfrm>
            <a:off x="1374123" y="3597549"/>
            <a:ext cx="10693878" cy="1400383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AI ADOPTION BRINGS REAL RISK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T System Blank Book"/>
                <a:ea typeface="+mn-ea"/>
                <a:cs typeface="Arial"/>
              </a:rPr>
              <a:t>Papering over organizational dysfunction with AI will </a:t>
            </a:r>
            <a:r>
              <a:rPr kumimoji="0" lang="en-US" sz="1300" b="0" i="1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T System Blank Book"/>
                <a:ea typeface="+mn-ea"/>
                <a:cs typeface="Arial"/>
              </a:rPr>
              <a:t>multiply that dysfunction. </a:t>
            </a: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T System Blank Book"/>
                <a:ea typeface="+mn-ea"/>
                <a:cs typeface="Arial"/>
              </a:rPr>
              <a:t>AI requires </a:t>
            </a:r>
            <a:r>
              <a:rPr kumimoji="0" lang="en-US" sz="1300" b="0" i="1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T System Blank Book"/>
                <a:ea typeface="+mn-ea"/>
                <a:cs typeface="Arial"/>
              </a:rPr>
              <a:t>clean, well-maintained digital artifact,</a:t>
            </a: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T System Blank Book"/>
                <a:ea typeface="+mn-ea"/>
                <a:cs typeface="Arial"/>
              </a:rPr>
              <a:t> an end to poor practice /poor hygiene. Tooling must integrate seamlessly with AI while remaining </a:t>
            </a:r>
            <a:r>
              <a:rPr kumimoji="0" lang="en-US" sz="1300" b="0" i="1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T System Blank Book"/>
                <a:ea typeface="+mn-ea"/>
                <a:cs typeface="Arial"/>
              </a:rPr>
              <a:t>fit for purpose</a:t>
            </a: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T System Blank Book"/>
                <a:ea typeface="+mn-ea"/>
                <a:cs typeface="Arial"/>
              </a:rPr>
              <a:t>. Culture will fight back - leading requires a fundamentally </a:t>
            </a:r>
            <a:r>
              <a:rPr kumimoji="0" lang="en-US" sz="1300" b="0" i="1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T System Blank Book"/>
                <a:ea typeface="+mn-ea"/>
                <a:cs typeface="Arial"/>
              </a:rPr>
              <a:t>different approach to change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The real risk with AI isn’t the tech— it’s carrying yesterday’s habits into tomorrow’s tools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8039A8-38D4-4BF5-287D-B5C195EAEE6C}"/>
              </a:ext>
            </a:extLst>
          </p:cNvPr>
          <p:cNvSpPr txBox="1"/>
          <p:nvPr/>
        </p:nvSpPr>
        <p:spPr>
          <a:xfrm>
            <a:off x="1374123" y="5112309"/>
            <a:ext cx="10693878" cy="130805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T System Mono Medium"/>
                <a:ea typeface="+mn-lt"/>
                <a:cs typeface="Arial"/>
              </a:rPr>
              <a:t>LEARN FROM AGILE—BUT DON’T REPEAT ITS MISTAKES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FT System Mono Medium"/>
              <a:ea typeface="+mn-ea"/>
              <a:cs typeface="Arial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T System Blank Book"/>
                <a:ea typeface="+mn-ea"/>
                <a:cs typeface="Arial"/>
              </a:rPr>
              <a:t>Agile is both  </a:t>
            </a:r>
            <a:r>
              <a:rPr kumimoji="0" lang="en-US" sz="1300" b="0" i="1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T System Blank Book"/>
                <a:ea typeface="+mn-ea"/>
                <a:cs typeface="Arial"/>
              </a:rPr>
              <a:t>a cautionary tale</a:t>
            </a: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T System Blank Book"/>
                <a:ea typeface="+mn-ea"/>
                <a:cs typeface="Arial"/>
              </a:rPr>
              <a:t>, and </a:t>
            </a:r>
            <a:r>
              <a:rPr kumimoji="0" lang="en-US" sz="1300" b="0" i="1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T System Blank Book"/>
                <a:ea typeface="+mn-ea"/>
                <a:cs typeface="Arial"/>
              </a:rPr>
              <a:t>catalyst for further change,</a:t>
            </a: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T System Blank Book"/>
                <a:ea typeface="+mn-ea"/>
                <a:cs typeface="Arial"/>
              </a:rPr>
              <a:t> acting as a launchpad for AI-augmented work. Centralize strategy: </a:t>
            </a:r>
            <a:r>
              <a:rPr kumimoji="0" lang="en-US" sz="1300" b="0" i="1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T System Blank Book"/>
                <a:ea typeface="+mn-ea"/>
                <a:cs typeface="Arial"/>
              </a:rPr>
              <a:t>vision, principles, incentives</a:t>
            </a: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T System Blank Book"/>
                <a:ea typeface="+mn-ea"/>
                <a:cs typeface="Arial"/>
              </a:rPr>
              <a:t>, and </a:t>
            </a:r>
            <a:r>
              <a:rPr kumimoji="0" lang="en-US" sz="1300" b="0" i="1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T System Blank Book"/>
                <a:ea typeface="+mn-ea"/>
                <a:cs typeface="Arial"/>
              </a:rPr>
              <a:t>building enablers</a:t>
            </a: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T System Blank Book"/>
                <a:ea typeface="+mn-ea"/>
                <a:cs typeface="Arial"/>
              </a:rPr>
              <a:t>. Execute change locally with </a:t>
            </a:r>
            <a:r>
              <a:rPr kumimoji="0" lang="en-US" sz="1300" b="0" i="1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T System Blank Book"/>
                <a:ea typeface="+mn-ea"/>
                <a:cs typeface="Arial"/>
              </a:rPr>
              <a:t>sustainable, incremental change.</a:t>
            </a: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T System Blank Book"/>
                <a:ea typeface="+mn-ea"/>
                <a:cs typeface="Arial"/>
              </a:rPr>
              <a:t>  Be  inspiring in vision bit pragmatic in execution; above all </a:t>
            </a:r>
            <a:r>
              <a:rPr kumimoji="0" lang="en-US" sz="1300" b="0" i="1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T System Blank Book"/>
                <a:ea typeface="+mn-ea"/>
                <a:cs typeface="Arial"/>
              </a:rPr>
              <a:t>avoid another big bang change.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00" b="0" i="1" u="sng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FT System Blank Book"/>
              <a:ea typeface="+mn-ea"/>
              <a:cs typeface="Arial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Real change happens in steps - pacing and learning matter more than planning</a:t>
            </a:r>
          </a:p>
        </p:txBody>
      </p:sp>
      <p:pic>
        <p:nvPicPr>
          <p:cNvPr id="1028" name="Picture 4" descr="Exclamation icon. Alert 4999452 Vector ...">
            <a:extLst>
              <a:ext uri="{FF2B5EF4-FFF2-40B4-BE49-F238E27FC236}">
                <a16:creationId xmlns:a16="http://schemas.microsoft.com/office/drawing/2014/main" id="{604BD613-30FF-C80B-94BE-3D02A25CAB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491" y="3654533"/>
            <a:ext cx="834419" cy="6787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Arc 10">
            <a:extLst>
              <a:ext uri="{FF2B5EF4-FFF2-40B4-BE49-F238E27FC236}">
                <a16:creationId xmlns:a16="http://schemas.microsoft.com/office/drawing/2014/main" id="{D6506629-5777-5F24-C80F-F56E21A29ED6}"/>
              </a:ext>
            </a:extLst>
          </p:cNvPr>
          <p:cNvSpPr/>
          <p:nvPr/>
        </p:nvSpPr>
        <p:spPr>
          <a:xfrm>
            <a:off x="705806" y="5191876"/>
            <a:ext cx="531473" cy="457616"/>
          </a:xfrm>
          <a:prstGeom prst="arc">
            <a:avLst>
              <a:gd name="adj1" fmla="val 16200000"/>
              <a:gd name="adj2" fmla="val 13338911"/>
            </a:avLst>
          </a:prstGeom>
          <a:ln w="38100">
            <a:solidFill>
              <a:srgbClr val="FF7A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 w="76200">
                <a:solidFill>
                  <a:srgbClr val="000000"/>
                </a:solidFill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37495509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C63B4C-5C48-54C5-BAFF-BA3ED132AD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Picture 71">
            <a:extLst>
              <a:ext uri="{FF2B5EF4-FFF2-40B4-BE49-F238E27FC236}">
                <a16:creationId xmlns:a16="http://schemas.microsoft.com/office/drawing/2014/main" id="{B5CF26B5-4066-FA33-EF8F-9808143387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683061" y="2383933"/>
            <a:ext cx="2956002" cy="2548349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51A96295-02C5-D14E-CBE4-D0D0ABBE8FAC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15000"/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666260" y="827663"/>
            <a:ext cx="6822015" cy="5828281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AA1722FF-70C9-1B71-4902-46E4765201F6}"/>
              </a:ext>
            </a:extLst>
          </p:cNvPr>
          <p:cNvSpPr txBox="1">
            <a:spLocks/>
          </p:cNvSpPr>
          <p:nvPr/>
        </p:nvSpPr>
        <p:spPr>
          <a:xfrm>
            <a:off x="486060" y="404813"/>
            <a:ext cx="11452901" cy="7755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 Medium" panose="02000503020000020003" pitchFamily="2" charset="0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Medium"/>
                <a:ea typeface="+mj-ea"/>
                <a:cs typeface="+mj-cs"/>
              </a:rPr>
              <a:t>AI-driven mindset, practice, and tools will accelerate</a:t>
            </a:r>
            <a:r>
              <a:rPr kumimoji="0" lang="en-CA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Medium"/>
                <a:ea typeface="+mj-ea"/>
                <a:cs typeface="+mj-cs"/>
              </a:rPr>
              <a:t> the </a:t>
            </a:r>
            <a:r>
              <a:rPr kumimoji="0" lang="en-CA" sz="2800" b="0" i="1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Medium"/>
                <a:ea typeface="+mj-ea"/>
                <a:cs typeface="+mj-cs"/>
              </a:rPr>
              <a:t>entire </a:t>
            </a:r>
            <a:r>
              <a:rPr kumimoji="0" lang="en-CA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Medium"/>
                <a:ea typeface="+mj-ea"/>
                <a:cs typeface="+mj-cs"/>
              </a:rPr>
              <a:t>delivery lifecycle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Medium"/>
              <a:ea typeface="+mj-ea"/>
              <a:cs typeface="+mj-c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44A41AB-EF43-1C25-CB11-888D0AECDBC2}"/>
              </a:ext>
            </a:extLst>
          </p:cNvPr>
          <p:cNvSpPr txBox="1"/>
          <p:nvPr/>
        </p:nvSpPr>
        <p:spPr>
          <a:xfrm>
            <a:off x="8179660" y="1935244"/>
            <a:ext cx="3496388" cy="183640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Scoping and Planning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AI listens to team conversations  &amp; workshops -artifacts are generated that align outcomes to scope &amp; acceptance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AI helps extracts key decisions, drafts stories, define specs, and refine acceptance criteria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Handoffs across business and IT are faster &amp; cleaner 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FA43301-C2E4-1127-8F0B-ACC7DEE21C7D}"/>
              </a:ext>
            </a:extLst>
          </p:cNvPr>
          <p:cNvSpPr txBox="1"/>
          <p:nvPr/>
        </p:nvSpPr>
        <p:spPr>
          <a:xfrm>
            <a:off x="4371758" y="1261135"/>
            <a:ext cx="3681503" cy="195694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Opportunity Refinement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AI brings business context to IT quickly – clarifying the problem, sizing the effort, and surfacing the value. 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Stakeholder goals, risk signals, IT capability, are used to generate business cases, roadmaps, and credible delivery plans in hours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Accelerate alignment between IT and business partners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16F0ED8-48DA-FEC1-AFA4-99052D29B0DD}"/>
              </a:ext>
            </a:extLst>
          </p:cNvPr>
          <p:cNvSpPr txBox="1"/>
          <p:nvPr/>
        </p:nvSpPr>
        <p:spPr>
          <a:xfrm>
            <a:off x="4371759" y="4751978"/>
            <a:ext cx="3684144" cy="178510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Testing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AI auto-generates unit tests, integration contracts, edge cases, and test templates.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Test scaffolds are created in parallel with stories, shortening feedback loops and increasing test coverage. Human QA reviews, tunes and finalizes. 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Testing is done earlier, deeper, and more frequently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F7C7E55-CAE8-3DD9-9462-045A878246DC}"/>
              </a:ext>
            </a:extLst>
          </p:cNvPr>
          <p:cNvSpPr txBox="1"/>
          <p:nvPr/>
        </p:nvSpPr>
        <p:spPr>
          <a:xfrm>
            <a:off x="845245" y="4126163"/>
            <a:ext cx="3384557" cy="178510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Production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Integrated AI / CICD tooling predicts and even remediates deployment issues, and optimises release windows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AI monitors and detect anomalies, suggest optimizations, and even generate fixes.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Go lives are faster, more frequent and more reliable.</a:t>
            </a:r>
          </a:p>
        </p:txBody>
      </p:sp>
      <p:pic>
        <p:nvPicPr>
          <p:cNvPr id="57" name="Graphic 56">
            <a:extLst>
              <a:ext uri="{FF2B5EF4-FFF2-40B4-BE49-F238E27FC236}">
                <a16:creationId xmlns:a16="http://schemas.microsoft.com/office/drawing/2014/main" id="{48D1563A-C06F-1547-9B74-15FCC554CE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482308" y="1871911"/>
            <a:ext cx="360000" cy="360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2CCDCBF-4806-A729-677F-60EB1645B7E0}"/>
              </a:ext>
            </a:extLst>
          </p:cNvPr>
          <p:cNvSpPr txBox="1"/>
          <p:nvPr/>
        </p:nvSpPr>
        <p:spPr>
          <a:xfrm>
            <a:off x="8251079" y="4182521"/>
            <a:ext cx="3627700" cy="178510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>
              <a:defRPr sz="1600" b="1"/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Engineering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AI brings context necessary to align needs to current systems and target architecture 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Developer supervised agents generate well crafted code, accelerate integration, and ease system migration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Productivity and throughput increase, boilerplate work and design drift are eliminated.</a:t>
            </a:r>
            <a:endParaRPr kumimoji="0" lang="en-US" sz="1200" b="1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F752C53-E3A9-86BD-C09B-40055A230A21}"/>
              </a:ext>
            </a:extLst>
          </p:cNvPr>
          <p:cNvSpPr txBox="1"/>
          <p:nvPr/>
        </p:nvSpPr>
        <p:spPr>
          <a:xfrm>
            <a:off x="772697" y="1739634"/>
            <a:ext cx="3414504" cy="191847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Validation</a:t>
            </a:r>
            <a:endParaRPr kumimoji="0" lang="en-CA" sz="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AI helps measure real-world impact - correlating user behavior and adoption to outcomes.</a:t>
            </a:r>
            <a:b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</a:b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Signals are tied back to hypotheses, enabling rapid learning and course correction, closing the gap between delivery and value.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Business and IT learn faster what’s working, —and what matters.</a:t>
            </a:r>
            <a:endParaRPr kumimoji="0" lang="en-CA" sz="120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62" name="AutoShape 2">
            <a:extLst>
              <a:ext uri="{FF2B5EF4-FFF2-40B4-BE49-F238E27FC236}">
                <a16:creationId xmlns:a16="http://schemas.microsoft.com/office/drawing/2014/main" id="{8F229457-6868-552B-7BAE-2780CF2CE91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63" name="AutoShape 4">
            <a:extLst>
              <a:ext uri="{FF2B5EF4-FFF2-40B4-BE49-F238E27FC236}">
                <a16:creationId xmlns:a16="http://schemas.microsoft.com/office/drawing/2014/main" id="{2240353D-79A4-9ABE-A526-A0597D75FD8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65" name="Graphic 64">
            <a:extLst>
              <a:ext uri="{FF2B5EF4-FFF2-40B4-BE49-F238E27FC236}">
                <a16:creationId xmlns:a16="http://schemas.microsoft.com/office/drawing/2014/main" id="{73302A1A-27F9-B776-C0E8-5553B197D30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963323" y="1169454"/>
            <a:ext cx="360000" cy="360000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id="{71987D35-025A-9FB5-6AF0-B0C70272BCC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195036" y="4135590"/>
            <a:ext cx="360000" cy="360000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id="{3FE7641D-00EE-FFCC-D568-584B4D7D51B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906339" y="1685576"/>
            <a:ext cx="360000" cy="360000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:a16="http://schemas.microsoft.com/office/drawing/2014/main" id="{208CD3DF-FBAE-50E6-020E-416BC61154D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067485" y="4071137"/>
            <a:ext cx="360000" cy="36000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id="{6D72D4DE-530E-0D02-B2AE-4E6736F5F27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217697" y="4674106"/>
            <a:ext cx="360000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8702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5D58D-5B09-1497-3589-C870CF1A39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819" y="142555"/>
            <a:ext cx="11232616" cy="396519"/>
          </a:xfrm>
        </p:spPr>
        <p:txBody>
          <a:bodyPr/>
          <a:lstStyle/>
          <a:p>
            <a:r>
              <a:rPr lang="en-CA" dirty="0"/>
              <a:t>Change Strategy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5A2C7C-FCA9-24C1-80E5-C34847F1188F}"/>
              </a:ext>
            </a:extLst>
          </p:cNvPr>
          <p:cNvSpPr txBox="1"/>
          <p:nvPr/>
        </p:nvSpPr>
        <p:spPr>
          <a:xfrm>
            <a:off x="1121868" y="1121697"/>
            <a:ext cx="4276978" cy="400110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4F4F1"/>
                </a:solidFill>
                <a:effectLst/>
                <a:uLnTx/>
                <a:uFillTx/>
                <a:latin typeface="Scotia Headline"/>
                <a:ea typeface="+mn-ea"/>
                <a:cs typeface="+mn-cs"/>
              </a:rPr>
              <a:t>Expand the case for </a:t>
            </a: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F4F4F1"/>
                </a:solidFill>
                <a:effectLst/>
                <a:uLnTx/>
                <a:uFillTx/>
                <a:latin typeface="Scotia Headline"/>
                <a:ea typeface="+mn-ea"/>
                <a:cs typeface="+mn-cs"/>
              </a:rPr>
              <a:t>change…</a:t>
            </a:r>
            <a:endParaRPr kumimoji="0" lang="en-US" sz="2000" b="1" i="0" u="none" strike="noStrike" kern="1200" cap="none" spc="0" normalizeH="0" baseline="0" noProof="0">
              <a:ln>
                <a:noFill/>
              </a:ln>
              <a:solidFill>
                <a:srgbClr val="F4F4F1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E4C428A-8C35-112D-A341-C3C68F36B948}"/>
              </a:ext>
            </a:extLst>
          </p:cNvPr>
          <p:cNvSpPr txBox="1"/>
          <p:nvPr/>
        </p:nvSpPr>
        <p:spPr>
          <a:xfrm>
            <a:off x="370582" y="937819"/>
            <a:ext cx="7086821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Augmentation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Assess the system for high-leverage failure points. Introduce consumer-level AI and light workflow tweaks to maximize impact.</a:t>
            </a:r>
            <a:b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</a:br>
            <a:r>
              <a:rPr kumimoji="0" lang="en-US" sz="1200" b="0" i="1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Give your workforce superpowers.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622E135-EDC4-81AD-9828-552D0FD20AF0}"/>
              </a:ext>
            </a:extLst>
          </p:cNvPr>
          <p:cNvSpPr txBox="1"/>
          <p:nvPr/>
        </p:nvSpPr>
        <p:spPr>
          <a:xfrm>
            <a:off x="467819" y="5027629"/>
            <a:ext cx="6988462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witzer"/>
                <a:ea typeface="STZhongsong" panose="020B0503020204020204" pitchFamily="2" charset="-122"/>
                <a:cs typeface="Helvetica"/>
                <a:sym typeface="Wingdings" pitchFamily="2" charset="2"/>
              </a:rPr>
              <a:t>Navigation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witzer"/>
              <a:ea typeface="STZhongsong" panose="020B0503020204020204" pitchFamily="2" charset="-122"/>
              <a:cs typeface="Helvetica"/>
              <a:sym typeface="Wingdings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Success is about aiming human-in-the-loop effort where it matters most — critical judgment, values, and edge decisions.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Enable Humans to focus on values and judgment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.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witzer"/>
              <a:ea typeface="STZhongsong" panose="020B0503020204020204" pitchFamily="2" charset="-122"/>
              <a:cs typeface="Helvetica"/>
              <a:sym typeface="Wingdings" pitchFamily="2" charset="2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D63EF85-19D8-F099-2593-42BF23EBD8B0}"/>
              </a:ext>
            </a:extLst>
          </p:cNvPr>
          <p:cNvSpPr txBox="1"/>
          <p:nvPr/>
        </p:nvSpPr>
        <p:spPr>
          <a:xfrm>
            <a:off x="392984" y="2027223"/>
            <a:ext cx="6905476" cy="10464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Ownership</a:t>
            </a:r>
            <a:b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</a:b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Channel early success to spark ownership. People tune, feed, and steward their own agents.</a:t>
            </a:r>
            <a:b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</a:b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AI boosts leader’s ability to provide their context at larger scale, share their knowledge, and raise standards.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Bring specialized context to the frontline increasing relevance, awareness, and alignment</a:t>
            </a:r>
            <a:endParaRPr kumimoji="0" lang="en-US" sz="1200" b="0" i="1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witzer"/>
              <a:ea typeface="STZhongsong" panose="020B0503020204020204" pitchFamily="2" charset="-122"/>
              <a:cs typeface="Helvetica"/>
              <a:sym typeface="Wingdings" pitchFamily="2" charset="2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AD18366-DC88-91C0-E4F1-6A9352A4658F}"/>
              </a:ext>
            </a:extLst>
          </p:cNvPr>
          <p:cNvSpPr txBox="1"/>
          <p:nvPr/>
        </p:nvSpPr>
        <p:spPr>
          <a:xfrm>
            <a:off x="385703" y="3475773"/>
            <a:ext cx="6988462" cy="10464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Orchestration</a:t>
            </a:r>
            <a:b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</a:b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Momentum fuels broader alignment towards a simplification and more holistic improvement.  Leaders, while remaining in charge -  are responsible for amplifying their presence through a network of agent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Connect the enterprise, helping people act with purpose,  and connect strategy to execution</a:t>
            </a: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8DEF8E0B-C40B-0F9E-DB93-849DE72156CD}"/>
              </a:ext>
            </a:extLst>
          </p:cNvPr>
          <p:cNvCxnSpPr>
            <a:cxnSpLocks/>
          </p:cNvCxnSpPr>
          <p:nvPr/>
        </p:nvCxnSpPr>
        <p:spPr>
          <a:xfrm>
            <a:off x="7722330" y="756644"/>
            <a:ext cx="7963" cy="5344712"/>
          </a:xfrm>
          <a:prstGeom prst="line">
            <a:avLst/>
          </a:prstGeom>
          <a:ln w="38100">
            <a:gradFill>
              <a:gsLst>
                <a:gs pos="0">
                  <a:schemeClr val="accent1">
                    <a:lumMod val="20000"/>
                    <a:lumOff val="80000"/>
                  </a:schemeClr>
                </a:gs>
                <a:gs pos="100000">
                  <a:schemeClr val="accent1">
                    <a:lumMod val="50000"/>
                  </a:schemeClr>
                </a:gs>
                <a:gs pos="53000">
                  <a:schemeClr val="accent1"/>
                </a:gs>
              </a:gsLst>
              <a:lin ang="5400000" scaled="0"/>
            </a:gra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131" name="Group 4130">
            <a:extLst>
              <a:ext uri="{FF2B5EF4-FFF2-40B4-BE49-F238E27FC236}">
                <a16:creationId xmlns:a16="http://schemas.microsoft.com/office/drawing/2014/main" id="{F852EFAF-00FF-A59C-3E6D-2F2CA173AAED}"/>
              </a:ext>
            </a:extLst>
          </p:cNvPr>
          <p:cNvGrpSpPr/>
          <p:nvPr/>
        </p:nvGrpSpPr>
        <p:grpSpPr>
          <a:xfrm>
            <a:off x="8620730" y="1947372"/>
            <a:ext cx="2798315" cy="1092914"/>
            <a:chOff x="6402001" y="2034672"/>
            <a:chExt cx="2865226" cy="1282469"/>
          </a:xfrm>
        </p:grpSpPr>
        <p:grpSp>
          <p:nvGrpSpPr>
            <p:cNvPr id="4108" name="Group 4107">
              <a:extLst>
                <a:ext uri="{FF2B5EF4-FFF2-40B4-BE49-F238E27FC236}">
                  <a16:creationId xmlns:a16="http://schemas.microsoft.com/office/drawing/2014/main" id="{CA3AACE2-7F8B-DF8D-DEF7-704DCF8AD0D8}"/>
                </a:ext>
              </a:extLst>
            </p:cNvPr>
            <p:cNvGrpSpPr/>
            <p:nvPr/>
          </p:nvGrpSpPr>
          <p:grpSpPr>
            <a:xfrm>
              <a:off x="8019552" y="2702840"/>
              <a:ext cx="1247675" cy="614301"/>
              <a:chOff x="7214456" y="3821604"/>
              <a:chExt cx="1707775" cy="840825"/>
            </a:xfrm>
          </p:grpSpPr>
          <p:pic>
            <p:nvPicPr>
              <p:cNvPr id="4102" name="Picture 4" descr="138,400+ Brain Icon Stock Illustrations, Royalty-Free Vector ...">
                <a:extLst>
                  <a:ext uri="{FF2B5EF4-FFF2-40B4-BE49-F238E27FC236}">
                    <a16:creationId xmlns:a16="http://schemas.microsoft.com/office/drawing/2014/main" id="{44D45D57-585B-6D87-304A-BDDEA3D76B7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214456" y="3926468"/>
                <a:ext cx="1027847" cy="6791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105" name="Rectangle: Rounded Corners 4104">
                <a:extLst>
                  <a:ext uri="{FF2B5EF4-FFF2-40B4-BE49-F238E27FC236}">
                    <a16:creationId xmlns:a16="http://schemas.microsoft.com/office/drawing/2014/main" id="{6C1A2B4B-ED2C-6D35-5869-25984A13D1E2}"/>
                  </a:ext>
                </a:extLst>
              </p:cNvPr>
              <p:cNvSpPr/>
              <p:nvPr/>
            </p:nvSpPr>
            <p:spPr>
              <a:xfrm>
                <a:off x="7421391" y="3821604"/>
                <a:ext cx="1500840" cy="840825"/>
              </a:xfrm>
              <a:prstGeom prst="roundRect">
                <a:avLst/>
              </a:prstGeom>
              <a:no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endParaRPr>
              </a:p>
            </p:txBody>
          </p:sp>
          <p:pic>
            <p:nvPicPr>
              <p:cNvPr id="4107" name="Picture 4106">
                <a:extLst>
                  <a:ext uri="{FF2B5EF4-FFF2-40B4-BE49-F238E27FC236}">
                    <a16:creationId xmlns:a16="http://schemas.microsoft.com/office/drawing/2014/main" id="{7E58265A-5D30-1A96-0C6E-51D01974E8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7949394" y="3863585"/>
                <a:ext cx="866525" cy="741994"/>
              </a:xfrm>
              <a:prstGeom prst="rect">
                <a:avLst/>
              </a:prstGeom>
            </p:spPr>
          </p:pic>
        </p:grpSp>
        <p:grpSp>
          <p:nvGrpSpPr>
            <p:cNvPr id="4109" name="Group 4108">
              <a:extLst>
                <a:ext uri="{FF2B5EF4-FFF2-40B4-BE49-F238E27FC236}">
                  <a16:creationId xmlns:a16="http://schemas.microsoft.com/office/drawing/2014/main" id="{70306102-AF2D-9061-8EFC-0824896B8A1C}"/>
                </a:ext>
              </a:extLst>
            </p:cNvPr>
            <p:cNvGrpSpPr/>
            <p:nvPr/>
          </p:nvGrpSpPr>
          <p:grpSpPr>
            <a:xfrm>
              <a:off x="8000827" y="2034672"/>
              <a:ext cx="1239739" cy="614301"/>
              <a:chOff x="7188824" y="3919514"/>
              <a:chExt cx="1696912" cy="840825"/>
            </a:xfrm>
          </p:grpSpPr>
          <p:pic>
            <p:nvPicPr>
              <p:cNvPr id="4110" name="Picture 4" descr="138,400+ Brain Icon Stock Illustrations, Royalty-Free Vector ...">
                <a:extLst>
                  <a:ext uri="{FF2B5EF4-FFF2-40B4-BE49-F238E27FC236}">
                    <a16:creationId xmlns:a16="http://schemas.microsoft.com/office/drawing/2014/main" id="{E964A1CD-9583-216C-9FEB-E018E632D7C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188824" y="4024377"/>
                <a:ext cx="1027847" cy="6791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111" name="Rectangle: Rounded Corners 4110">
                <a:extLst>
                  <a:ext uri="{FF2B5EF4-FFF2-40B4-BE49-F238E27FC236}">
                    <a16:creationId xmlns:a16="http://schemas.microsoft.com/office/drawing/2014/main" id="{A1D3ECE6-2A59-12E0-EAC4-4E901819E7FF}"/>
                  </a:ext>
                </a:extLst>
              </p:cNvPr>
              <p:cNvSpPr/>
              <p:nvPr/>
            </p:nvSpPr>
            <p:spPr>
              <a:xfrm>
                <a:off x="7384896" y="3919514"/>
                <a:ext cx="1500840" cy="840825"/>
              </a:xfrm>
              <a:prstGeom prst="roundRect">
                <a:avLst/>
              </a:prstGeom>
              <a:no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endParaRPr>
              </a:p>
            </p:txBody>
          </p:sp>
          <p:pic>
            <p:nvPicPr>
              <p:cNvPr id="4112" name="Picture 4111">
                <a:extLst>
                  <a:ext uri="{FF2B5EF4-FFF2-40B4-BE49-F238E27FC236}">
                    <a16:creationId xmlns:a16="http://schemas.microsoft.com/office/drawing/2014/main" id="{7D743853-FC7B-7576-02A6-A4B16FDFA9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7923762" y="3961495"/>
                <a:ext cx="866526" cy="741995"/>
              </a:xfrm>
              <a:prstGeom prst="rect">
                <a:avLst/>
              </a:prstGeom>
            </p:spPr>
          </p:pic>
        </p:grpSp>
        <p:pic>
          <p:nvPicPr>
            <p:cNvPr id="4113" name="Picture 6" descr="Human Head Icons - Free SVG &amp; PNG Human ...">
              <a:extLst>
                <a:ext uri="{FF2B5EF4-FFF2-40B4-BE49-F238E27FC236}">
                  <a16:creationId xmlns:a16="http://schemas.microsoft.com/office/drawing/2014/main" id="{35A292D9-B01F-681C-E150-DCCE95D2929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86181" y="2067342"/>
              <a:ext cx="461754" cy="486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14" name="Picture 6" descr="Human Head Icons - Free SVG &amp; PNG Human ...">
              <a:extLst>
                <a:ext uri="{FF2B5EF4-FFF2-40B4-BE49-F238E27FC236}">
                  <a16:creationId xmlns:a16="http://schemas.microsoft.com/office/drawing/2014/main" id="{D4BE2686-F71B-2582-6944-8D6D05CADC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16060" y="2706040"/>
              <a:ext cx="461754" cy="486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15" name="Picture 6" descr="Human Head Icons - Free SVG &amp; PNG Human ...">
              <a:extLst>
                <a:ext uri="{FF2B5EF4-FFF2-40B4-BE49-F238E27FC236}">
                  <a16:creationId xmlns:a16="http://schemas.microsoft.com/office/drawing/2014/main" id="{F1036B41-80F3-49D1-F980-AC66490CC5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02001" y="2477763"/>
              <a:ext cx="461754" cy="486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162" name="Group 4161">
            <a:extLst>
              <a:ext uri="{FF2B5EF4-FFF2-40B4-BE49-F238E27FC236}">
                <a16:creationId xmlns:a16="http://schemas.microsoft.com/office/drawing/2014/main" id="{EFC3DFF3-5318-0D76-A32A-3A72F8E35B1C}"/>
              </a:ext>
            </a:extLst>
          </p:cNvPr>
          <p:cNvGrpSpPr/>
          <p:nvPr/>
        </p:nvGrpSpPr>
        <p:grpSpPr>
          <a:xfrm>
            <a:off x="8799606" y="745811"/>
            <a:ext cx="2520511" cy="834941"/>
            <a:chOff x="8450144" y="1012349"/>
            <a:chExt cx="2520511" cy="834941"/>
          </a:xfrm>
        </p:grpSpPr>
        <p:grpSp>
          <p:nvGrpSpPr>
            <p:cNvPr id="4143" name="Group 4142">
              <a:extLst>
                <a:ext uri="{FF2B5EF4-FFF2-40B4-BE49-F238E27FC236}">
                  <a16:creationId xmlns:a16="http://schemas.microsoft.com/office/drawing/2014/main" id="{9B09DFF5-D6E7-D840-0DBF-89E0D2713F27}"/>
                </a:ext>
              </a:extLst>
            </p:cNvPr>
            <p:cNvGrpSpPr/>
            <p:nvPr/>
          </p:nvGrpSpPr>
          <p:grpSpPr>
            <a:xfrm>
              <a:off x="10261967" y="1020170"/>
              <a:ext cx="611912" cy="664844"/>
              <a:chOff x="8595285" y="1059513"/>
              <a:chExt cx="611912" cy="664844"/>
            </a:xfrm>
          </p:grpSpPr>
          <p:pic>
            <p:nvPicPr>
              <p:cNvPr id="4135" name="Picture 6" descr="Cloud Computing Icon SVG Vector &amp; PNG Free Download | UXWing">
                <a:extLst>
                  <a:ext uri="{FF2B5EF4-FFF2-40B4-BE49-F238E27FC236}">
                    <a16:creationId xmlns:a16="http://schemas.microsoft.com/office/drawing/2014/main" id="{08D5841D-985D-39F5-5757-9A52D0CC453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595285" y="1189844"/>
                <a:ext cx="527418" cy="5345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42" name="Picture 4141" descr="A black and white robot head&#10;&#10;AI-generated content may be incorrect.">
                <a:extLst>
                  <a:ext uri="{FF2B5EF4-FFF2-40B4-BE49-F238E27FC236}">
                    <a16:creationId xmlns:a16="http://schemas.microsoft.com/office/drawing/2014/main" id="{2C0E5BAA-D3E4-46D5-B927-78E4DEFA86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8872025" y="1059513"/>
                <a:ext cx="335172" cy="421957"/>
              </a:xfrm>
              <a:prstGeom prst="rect">
                <a:avLst/>
              </a:prstGeom>
            </p:spPr>
          </p:pic>
        </p:grpSp>
        <p:sp>
          <p:nvSpPr>
            <p:cNvPr id="4145" name="Rectangle: Rounded Corners 4144">
              <a:extLst>
                <a:ext uri="{FF2B5EF4-FFF2-40B4-BE49-F238E27FC236}">
                  <a16:creationId xmlns:a16="http://schemas.microsoft.com/office/drawing/2014/main" id="{935BA334-4254-C00C-93B6-197F24A7C50A}"/>
                </a:ext>
              </a:extLst>
            </p:cNvPr>
            <p:cNvSpPr/>
            <p:nvPr/>
          </p:nvSpPr>
          <p:spPr>
            <a:xfrm>
              <a:off x="10064967" y="1061475"/>
              <a:ext cx="905688" cy="679067"/>
            </a:xfrm>
            <a:prstGeom prst="round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  <p:grpSp>
          <p:nvGrpSpPr>
            <p:cNvPr id="4155" name="Group 4154">
              <a:extLst>
                <a:ext uri="{FF2B5EF4-FFF2-40B4-BE49-F238E27FC236}">
                  <a16:creationId xmlns:a16="http://schemas.microsoft.com/office/drawing/2014/main" id="{12B44EE5-CF52-E719-AEED-D9EDE691BEC8}"/>
                </a:ext>
              </a:extLst>
            </p:cNvPr>
            <p:cNvGrpSpPr/>
            <p:nvPr/>
          </p:nvGrpSpPr>
          <p:grpSpPr>
            <a:xfrm>
              <a:off x="8450144" y="1012349"/>
              <a:ext cx="964146" cy="834941"/>
              <a:chOff x="7262931" y="1027087"/>
              <a:chExt cx="964146" cy="834941"/>
            </a:xfrm>
          </p:grpSpPr>
          <p:pic>
            <p:nvPicPr>
              <p:cNvPr id="4132" name="Picture 6" descr="Human Head Icons - Free SVG &amp; PNG Human ...">
                <a:extLst>
                  <a:ext uri="{FF2B5EF4-FFF2-40B4-BE49-F238E27FC236}">
                    <a16:creationId xmlns:a16="http://schemas.microsoft.com/office/drawing/2014/main" id="{0A5C3635-419D-A428-AE0C-2CBE3703E84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19821" y="1457221"/>
                <a:ext cx="182017" cy="1927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33" name="Picture 6" descr="Human Head Icons - Free SVG &amp; PNG Human ...">
                <a:extLst>
                  <a:ext uri="{FF2B5EF4-FFF2-40B4-BE49-F238E27FC236}">
                    <a16:creationId xmlns:a16="http://schemas.microsoft.com/office/drawing/2014/main" id="{C047C772-F79E-C29A-33FE-3E6CE8A998F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569328" y="1556480"/>
                <a:ext cx="182017" cy="1927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34" name="Picture 6" descr="Human Head Icons - Free SVG &amp; PNG Human ...">
                <a:extLst>
                  <a:ext uri="{FF2B5EF4-FFF2-40B4-BE49-F238E27FC236}">
                    <a16:creationId xmlns:a16="http://schemas.microsoft.com/office/drawing/2014/main" id="{B22EB7E6-EF6A-4AAF-8EC8-5B28C69EFD1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13725" y="1649986"/>
                <a:ext cx="200219" cy="21204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46" name="Picture 6" descr="Human Head Icons - Free SVG &amp; PNG Human ...">
                <a:extLst>
                  <a:ext uri="{FF2B5EF4-FFF2-40B4-BE49-F238E27FC236}">
                    <a16:creationId xmlns:a16="http://schemas.microsoft.com/office/drawing/2014/main" id="{E3B4869F-9222-5449-03D9-F39B01A4057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262931" y="1563398"/>
                <a:ext cx="182017" cy="1927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47" name="Picture 6" descr="Human Head Icons - Free SVG &amp; PNG Human ...">
                <a:extLst>
                  <a:ext uri="{FF2B5EF4-FFF2-40B4-BE49-F238E27FC236}">
                    <a16:creationId xmlns:a16="http://schemas.microsoft.com/office/drawing/2014/main" id="{7700D3B8-B111-DB81-BB7E-B6B801A56E1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89457" y="1466004"/>
                <a:ext cx="182017" cy="1927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48" name="Picture 6" descr="Human Head Icons - Free SVG &amp; PNG Human ...">
                <a:extLst>
                  <a:ext uri="{FF2B5EF4-FFF2-40B4-BE49-F238E27FC236}">
                    <a16:creationId xmlns:a16="http://schemas.microsoft.com/office/drawing/2014/main" id="{D6CC6F7B-9048-4D4B-A2B9-440ED5E0902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045060" y="1565263"/>
                <a:ext cx="182017" cy="1927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49" name="Picture 6" descr="Human Head Icons - Free SVG &amp; PNG Human ...">
                <a:extLst>
                  <a:ext uri="{FF2B5EF4-FFF2-40B4-BE49-F238E27FC236}">
                    <a16:creationId xmlns:a16="http://schemas.microsoft.com/office/drawing/2014/main" id="{9E768F6F-5BA6-C0B8-C7F9-3B4F0B4E88A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34440" y="1639351"/>
                <a:ext cx="200219" cy="21204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50" name="Picture 6" descr="Human Head Icons - Free SVG &amp; PNG Human ...">
                <a:extLst>
                  <a:ext uri="{FF2B5EF4-FFF2-40B4-BE49-F238E27FC236}">
                    <a16:creationId xmlns:a16="http://schemas.microsoft.com/office/drawing/2014/main" id="{4381A1B7-00EC-5F84-8DD2-E3FC3A76870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043179" y="1402059"/>
                <a:ext cx="182017" cy="1927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51" name="Picture 6" descr="Human Head Icons - Free SVG &amp; PNG Human ...">
                <a:extLst>
                  <a:ext uri="{FF2B5EF4-FFF2-40B4-BE49-F238E27FC236}">
                    <a16:creationId xmlns:a16="http://schemas.microsoft.com/office/drawing/2014/main" id="{2B954C2F-8B10-C4A8-7AAC-09F761A9A22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526268" y="1103273"/>
                <a:ext cx="182017" cy="1927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52" name="Picture 6" descr="Human Head Icons - Free SVG &amp; PNG Human ...">
                <a:extLst>
                  <a:ext uri="{FF2B5EF4-FFF2-40B4-BE49-F238E27FC236}">
                    <a16:creationId xmlns:a16="http://schemas.microsoft.com/office/drawing/2014/main" id="{129DDC50-E49D-2ED3-43D5-A2629075E52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81871" y="1202532"/>
                <a:ext cx="182017" cy="1927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53" name="Picture 6" descr="Human Head Icons - Free SVG &amp; PNG Human ...">
                <a:extLst>
                  <a:ext uri="{FF2B5EF4-FFF2-40B4-BE49-F238E27FC236}">
                    <a16:creationId xmlns:a16="http://schemas.microsoft.com/office/drawing/2014/main" id="{2C8366EA-8AE8-449D-E30B-2619ED30DA1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77626" y="1027087"/>
                <a:ext cx="200219" cy="21204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54" name="Picture 6" descr="Human Head Icons - Free SVG &amp; PNG Human ...">
                <a:extLst>
                  <a:ext uri="{FF2B5EF4-FFF2-40B4-BE49-F238E27FC236}">
                    <a16:creationId xmlns:a16="http://schemas.microsoft.com/office/drawing/2014/main" id="{657815D6-2EC4-1B3E-A07F-64F3E602DEB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538338" y="1299800"/>
                <a:ext cx="182017" cy="1927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4159" name="Arrow: Down 4158">
              <a:extLst>
                <a:ext uri="{FF2B5EF4-FFF2-40B4-BE49-F238E27FC236}">
                  <a16:creationId xmlns:a16="http://schemas.microsoft.com/office/drawing/2014/main" id="{ED21D946-C008-8E54-FC78-0A374BB06944}"/>
                </a:ext>
              </a:extLst>
            </p:cNvPr>
            <p:cNvSpPr/>
            <p:nvPr/>
          </p:nvSpPr>
          <p:spPr>
            <a:xfrm rot="16200000">
              <a:off x="9566730" y="1200811"/>
              <a:ext cx="391169" cy="495270"/>
            </a:xfrm>
            <a:prstGeom prst="downArrow">
              <a:avLst/>
            </a:prstGeom>
            <a:solidFill>
              <a:srgbClr val="FF7A00"/>
            </a:solidFill>
            <a:ln>
              <a:solidFill>
                <a:srgbClr val="FF7A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</p:grpSp>
      <p:pic>
        <p:nvPicPr>
          <p:cNvPr id="4164" name="Picture 14">
            <a:extLst>
              <a:ext uri="{FF2B5EF4-FFF2-40B4-BE49-F238E27FC236}">
                <a16:creationId xmlns:a16="http://schemas.microsoft.com/office/drawing/2014/main" id="{F84548E8-EBF4-B31F-08E1-972BF061E3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23" b="12380"/>
          <a:stretch>
            <a:fillRect/>
          </a:stretch>
        </p:blipFill>
        <p:spPr bwMode="auto">
          <a:xfrm>
            <a:off x="8505341" y="4980679"/>
            <a:ext cx="3045721" cy="1603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168" name="Group 4167">
            <a:extLst>
              <a:ext uri="{FF2B5EF4-FFF2-40B4-BE49-F238E27FC236}">
                <a16:creationId xmlns:a16="http://schemas.microsoft.com/office/drawing/2014/main" id="{0FE82DE4-0A4C-339D-F78A-67E1A0F286E3}"/>
              </a:ext>
            </a:extLst>
          </p:cNvPr>
          <p:cNvGrpSpPr/>
          <p:nvPr/>
        </p:nvGrpSpPr>
        <p:grpSpPr>
          <a:xfrm>
            <a:off x="8586515" y="3562709"/>
            <a:ext cx="2935325" cy="1103314"/>
            <a:chOff x="8543608" y="3579661"/>
            <a:chExt cx="2935325" cy="1103314"/>
          </a:xfrm>
        </p:grpSpPr>
        <p:pic>
          <p:nvPicPr>
            <p:cNvPr id="4167" name="Picture 4166">
              <a:extLst>
                <a:ext uri="{FF2B5EF4-FFF2-40B4-BE49-F238E27FC236}">
                  <a16:creationId xmlns:a16="http://schemas.microsoft.com/office/drawing/2014/main" id="{2825BBCE-732D-A692-88C6-D201342F6B6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0442998" y="4074598"/>
              <a:ext cx="467346" cy="595273"/>
            </a:xfrm>
            <a:prstGeom prst="rect">
              <a:avLst/>
            </a:prstGeom>
          </p:spPr>
        </p:pic>
        <p:grpSp>
          <p:nvGrpSpPr>
            <p:cNvPr id="4161" name="Group 4160">
              <a:extLst>
                <a:ext uri="{FF2B5EF4-FFF2-40B4-BE49-F238E27FC236}">
                  <a16:creationId xmlns:a16="http://schemas.microsoft.com/office/drawing/2014/main" id="{82C195F0-241A-80B6-F57C-B5D70C8F8D28}"/>
                </a:ext>
              </a:extLst>
            </p:cNvPr>
            <p:cNvGrpSpPr/>
            <p:nvPr/>
          </p:nvGrpSpPr>
          <p:grpSpPr>
            <a:xfrm>
              <a:off x="8543608" y="3579661"/>
              <a:ext cx="2935325" cy="1103314"/>
              <a:chOff x="8302938" y="4008942"/>
              <a:chExt cx="2935325" cy="1103314"/>
            </a:xfrm>
          </p:grpSpPr>
          <p:pic>
            <p:nvPicPr>
              <p:cNvPr id="4160" name="Picture 4159">
                <a:extLst>
                  <a:ext uri="{FF2B5EF4-FFF2-40B4-BE49-F238E27FC236}">
                    <a16:creationId xmlns:a16="http://schemas.microsoft.com/office/drawing/2014/main" id="{3DE2BFCB-C5AE-BAC4-F865-3DB8F5240E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grayscl/>
              </a:blip>
              <a:stretch>
                <a:fillRect/>
              </a:stretch>
            </p:blipFill>
            <p:spPr>
              <a:xfrm>
                <a:off x="10060745" y="4425210"/>
                <a:ext cx="554789" cy="198730"/>
              </a:xfrm>
              <a:prstGeom prst="rect">
                <a:avLst/>
              </a:prstGeom>
            </p:spPr>
          </p:pic>
          <p:grpSp>
            <p:nvGrpSpPr>
              <p:cNvPr id="1138" name="Group 1137">
                <a:extLst>
                  <a:ext uri="{FF2B5EF4-FFF2-40B4-BE49-F238E27FC236}">
                    <a16:creationId xmlns:a16="http://schemas.microsoft.com/office/drawing/2014/main" id="{9E1DAD68-0108-B472-B09F-C91DAB7421D8}"/>
                  </a:ext>
                </a:extLst>
              </p:cNvPr>
              <p:cNvGrpSpPr/>
              <p:nvPr/>
            </p:nvGrpSpPr>
            <p:grpSpPr>
              <a:xfrm>
                <a:off x="8302938" y="4008942"/>
                <a:ext cx="2935325" cy="1103314"/>
                <a:chOff x="8422878" y="4088733"/>
                <a:chExt cx="2935325" cy="1103314"/>
              </a:xfrm>
            </p:grpSpPr>
            <p:grpSp>
              <p:nvGrpSpPr>
                <p:cNvPr id="1051" name="Group 1050">
                  <a:extLst>
                    <a:ext uri="{FF2B5EF4-FFF2-40B4-BE49-F238E27FC236}">
                      <a16:creationId xmlns:a16="http://schemas.microsoft.com/office/drawing/2014/main" id="{B499FDAD-FB63-A6A1-FB63-4CF662C5B390}"/>
                    </a:ext>
                  </a:extLst>
                </p:cNvPr>
                <p:cNvGrpSpPr/>
                <p:nvPr/>
              </p:nvGrpSpPr>
              <p:grpSpPr>
                <a:xfrm>
                  <a:off x="8422878" y="4322517"/>
                  <a:ext cx="778329" cy="663939"/>
                  <a:chOff x="6697671" y="3724484"/>
                  <a:chExt cx="666786" cy="622092"/>
                </a:xfrm>
              </p:grpSpPr>
              <p:pic>
                <p:nvPicPr>
                  <p:cNvPr id="1038" name="Picture 1037">
                    <a:extLst>
                      <a:ext uri="{FF2B5EF4-FFF2-40B4-BE49-F238E27FC236}">
                        <a16:creationId xmlns:a16="http://schemas.microsoft.com/office/drawing/2014/main" id="{B6D7EDF1-9A27-768E-91B0-40167A14FA8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</a:blip>
                  <a:srcRect l="791" t="1368" r="-791" b="25153"/>
                  <a:stretch>
                    <a:fillRect/>
                  </a:stretch>
                </p:blipFill>
                <p:spPr>
                  <a:xfrm>
                    <a:off x="6841026" y="3724484"/>
                    <a:ext cx="523431" cy="514279"/>
                  </a:xfrm>
                  <a:prstGeom prst="rect">
                    <a:avLst/>
                  </a:prstGeom>
                </p:spPr>
              </p:pic>
              <p:pic>
                <p:nvPicPr>
                  <p:cNvPr id="1040" name="Picture 6" descr="Human Head Icons - Free SVG &amp; PNG Human ...">
                    <a:extLst>
                      <a:ext uri="{FF2B5EF4-FFF2-40B4-BE49-F238E27FC236}">
                        <a16:creationId xmlns:a16="http://schemas.microsoft.com/office/drawing/2014/main" id="{FBC05AD5-1353-C33A-676E-840C80B5475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697671" y="3970929"/>
                    <a:ext cx="354701" cy="375647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1116" name="Group 1115">
                  <a:extLst>
                    <a:ext uri="{FF2B5EF4-FFF2-40B4-BE49-F238E27FC236}">
                      <a16:creationId xmlns:a16="http://schemas.microsoft.com/office/drawing/2014/main" id="{5B1FB6D1-1A87-7B9C-4C2C-17E010EE8387}"/>
                    </a:ext>
                  </a:extLst>
                </p:cNvPr>
                <p:cNvGrpSpPr/>
                <p:nvPr/>
              </p:nvGrpSpPr>
              <p:grpSpPr>
                <a:xfrm>
                  <a:off x="9201201" y="4099985"/>
                  <a:ext cx="1075166" cy="1092062"/>
                  <a:chOff x="10136004" y="4311608"/>
                  <a:chExt cx="764502" cy="761630"/>
                </a:xfrm>
              </p:grpSpPr>
              <p:pic>
                <p:nvPicPr>
                  <p:cNvPr id="1025" name="Picture 1024">
                    <a:extLst>
                      <a:ext uri="{FF2B5EF4-FFF2-40B4-BE49-F238E27FC236}">
                        <a16:creationId xmlns:a16="http://schemas.microsoft.com/office/drawing/2014/main" id="{727089B2-C19D-AE59-5FD7-F890CECE2AF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</a:blip>
                  <a:stretch>
                    <a:fillRect/>
                  </a:stretch>
                </p:blipFill>
                <p:spPr>
                  <a:xfrm>
                    <a:off x="10317497" y="4311608"/>
                    <a:ext cx="400763" cy="391707"/>
                  </a:xfrm>
                  <a:prstGeom prst="rect">
                    <a:avLst/>
                  </a:prstGeom>
                </p:spPr>
              </p:pic>
              <p:pic>
                <p:nvPicPr>
                  <p:cNvPr id="1034" name="Picture 1033">
                    <a:extLst>
                      <a:ext uri="{FF2B5EF4-FFF2-40B4-BE49-F238E27FC236}">
                        <a16:creationId xmlns:a16="http://schemas.microsoft.com/office/drawing/2014/main" id="{DA02E1A0-412B-932F-7464-43AEAD3DB60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</a:blip>
                  <a:stretch>
                    <a:fillRect/>
                  </a:stretch>
                </p:blipFill>
                <p:spPr>
                  <a:xfrm>
                    <a:off x="10466756" y="4712241"/>
                    <a:ext cx="433750" cy="360997"/>
                  </a:xfrm>
                  <a:prstGeom prst="rect">
                    <a:avLst/>
                  </a:prstGeom>
                </p:spPr>
              </p:pic>
              <p:pic>
                <p:nvPicPr>
                  <p:cNvPr id="1111" name="Picture 4" descr="138,400+ Brain Icon Stock Illustrations, Royalty-Free Vector ...">
                    <a:extLst>
                      <a:ext uri="{FF2B5EF4-FFF2-40B4-BE49-F238E27FC236}">
                        <a16:creationId xmlns:a16="http://schemas.microsoft.com/office/drawing/2014/main" id="{C0833720-CC50-CD8B-2631-EFADAF0CFAC3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0136004" y="4766963"/>
                    <a:ext cx="447306" cy="29735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131" name="Picture 6" descr="Human Head Icons - Free SVG &amp; PNG Human ...">
                  <a:extLst>
                    <a:ext uri="{FF2B5EF4-FFF2-40B4-BE49-F238E27FC236}">
                      <a16:creationId xmlns:a16="http://schemas.microsoft.com/office/drawing/2014/main" id="{2FCAD56E-A5B6-692C-3572-E532B15B0F8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771111" y="4737446"/>
                  <a:ext cx="361147" cy="34970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34" name="Picture 1133">
                  <a:extLst>
                    <a:ext uri="{FF2B5EF4-FFF2-40B4-BE49-F238E27FC236}">
                      <a16:creationId xmlns:a16="http://schemas.microsoft.com/office/drawing/2014/main" id="{17C4B981-8EB3-E961-F888-3AE1B600DA4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10604822" y="4088733"/>
                  <a:ext cx="435875" cy="471513"/>
                </a:xfrm>
                <a:prstGeom prst="rect">
                  <a:avLst/>
                </a:prstGeom>
              </p:spPr>
            </p:pic>
            <p:pic>
              <p:nvPicPr>
                <p:cNvPr id="1135" name="Picture 10" descr="Thinking Icon In Line Style Stock Illustration - Download Image Now - Icon  Symbol, Gear - Mechanism, Head - iStock">
                  <a:extLst>
                    <a:ext uri="{FF2B5EF4-FFF2-40B4-BE49-F238E27FC236}">
                      <a16:creationId xmlns:a16="http://schemas.microsoft.com/office/drawing/2014/main" id="{C37ED28A-86C0-CA00-842A-745A675499D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3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5794" t="22520" r="25825" b="27812"/>
                <a:stretch>
                  <a:fillRect/>
                </a:stretch>
              </p:blipFill>
              <p:spPr bwMode="auto">
                <a:xfrm>
                  <a:off x="11026272" y="4143578"/>
                  <a:ext cx="331931" cy="34076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144" name="Picture 1143">
                <a:extLst>
                  <a:ext uri="{FF2B5EF4-FFF2-40B4-BE49-F238E27FC236}">
                    <a16:creationId xmlns:a16="http://schemas.microsoft.com/office/drawing/2014/main" id="{61FFCD7D-48ED-DD6C-1AA3-1C14476C458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9793606" y="4086476"/>
                <a:ext cx="764561" cy="350975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1148" name="Picture 1147">
                <a:extLst>
                  <a:ext uri="{FF2B5EF4-FFF2-40B4-BE49-F238E27FC236}">
                    <a16:creationId xmlns:a16="http://schemas.microsoft.com/office/drawing/2014/main" id="{2AC22734-BE3C-1CF9-CFA7-4C8485FFE3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rcRect l="13089" t="8014" b="-2"/>
              <a:stretch>
                <a:fillRect/>
              </a:stretch>
            </p:blipFill>
            <p:spPr>
              <a:xfrm>
                <a:off x="10390909" y="4441670"/>
                <a:ext cx="541054" cy="170174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1150" name="Picture 1149">
                <a:extLst>
                  <a:ext uri="{FF2B5EF4-FFF2-40B4-BE49-F238E27FC236}">
                    <a16:creationId xmlns:a16="http://schemas.microsoft.com/office/drawing/2014/main" id="{D427126B-97C4-9870-4652-3239676DCA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 rot="2113500">
                <a:off x="9794546" y="4507397"/>
                <a:ext cx="506337" cy="157375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1151" name="Picture 1150">
                <a:extLst>
                  <a:ext uri="{FF2B5EF4-FFF2-40B4-BE49-F238E27FC236}">
                    <a16:creationId xmlns:a16="http://schemas.microsoft.com/office/drawing/2014/main" id="{A0F3E046-FD0A-90B7-D931-BF1C854C6E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 rot="5216998">
                <a:off x="9491457" y="4458490"/>
                <a:ext cx="506337" cy="157375"/>
              </a:xfrm>
              <a:prstGeom prst="rect">
                <a:avLst/>
              </a:prstGeom>
            </p:spPr>
          </p:pic>
        </p:grpSp>
        <p:pic>
          <p:nvPicPr>
            <p:cNvPr id="4165" name="Picture 4164">
              <a:extLst>
                <a:ext uri="{FF2B5EF4-FFF2-40B4-BE49-F238E27FC236}">
                  <a16:creationId xmlns:a16="http://schemas.microsoft.com/office/drawing/2014/main" id="{5862371D-09C4-60B1-A808-385FADEE72E0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69905" y="3924403"/>
              <a:ext cx="506337" cy="157375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166" name="Picture 8" descr="Paint Brush Icon Vector Art, Icons, and Graphics for Free Download">
              <a:extLst>
                <a:ext uri="{FF2B5EF4-FFF2-40B4-BE49-F238E27FC236}">
                  <a16:creationId xmlns:a16="http://schemas.microsoft.com/office/drawing/2014/main" id="{F5341DCC-6BCD-9635-2A1B-7E045D7061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6810400">
              <a:off x="10921770" y="4090269"/>
              <a:ext cx="415146" cy="4151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169" name="Picture 4168">
            <a:extLst>
              <a:ext uri="{FF2B5EF4-FFF2-40B4-BE49-F238E27FC236}">
                <a16:creationId xmlns:a16="http://schemas.microsoft.com/office/drawing/2014/main" id="{047BB52A-9464-911D-45FB-615AF3DA3DE7}"/>
              </a:ext>
            </a:extLst>
          </p:cNvPr>
          <p:cNvPicPr>
            <a:picLocks noChangeAspect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597978" y="2140620"/>
            <a:ext cx="777288" cy="267072"/>
          </a:xfrm>
          <a:prstGeom prst="rect">
            <a:avLst/>
          </a:prstGeom>
        </p:spPr>
      </p:pic>
      <p:pic>
        <p:nvPicPr>
          <p:cNvPr id="4170" name="Picture 4169">
            <a:extLst>
              <a:ext uri="{FF2B5EF4-FFF2-40B4-BE49-F238E27FC236}">
                <a16:creationId xmlns:a16="http://schemas.microsoft.com/office/drawing/2014/main" id="{E89C0370-9C37-22D8-8DFC-D473CDB48543}"/>
              </a:ext>
            </a:extLst>
          </p:cNvPr>
          <p:cNvPicPr>
            <a:picLocks noChangeAspect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346087" y="4090470"/>
            <a:ext cx="506337" cy="157375"/>
          </a:xfrm>
          <a:prstGeom prst="rect">
            <a:avLst/>
          </a:prstGeom>
        </p:spPr>
      </p:pic>
      <p:pic>
        <p:nvPicPr>
          <p:cNvPr id="4172" name="Picture 4171">
            <a:extLst>
              <a:ext uri="{FF2B5EF4-FFF2-40B4-BE49-F238E27FC236}">
                <a16:creationId xmlns:a16="http://schemas.microsoft.com/office/drawing/2014/main" id="{32DDAADD-7A37-D48B-D4E7-3D49A26A7946}"/>
              </a:ext>
            </a:extLst>
          </p:cNvPr>
          <p:cNvPicPr>
            <a:picLocks noChangeAspect="1"/>
          </p:cNvPicPr>
          <p:nvPr/>
        </p:nvPicPr>
        <p:blipFill>
          <a:blip r:embed="rId1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675031" y="2324070"/>
            <a:ext cx="581106" cy="390580"/>
          </a:xfrm>
          <a:prstGeom prst="rect">
            <a:avLst/>
          </a:prstGeom>
        </p:spPr>
      </p:pic>
      <p:pic>
        <p:nvPicPr>
          <p:cNvPr id="4173" name="Picture 4172">
            <a:extLst>
              <a:ext uri="{FF2B5EF4-FFF2-40B4-BE49-F238E27FC236}">
                <a16:creationId xmlns:a16="http://schemas.microsoft.com/office/drawing/2014/main" id="{134341E7-86AE-054C-9F7D-18067E21BE02}"/>
              </a:ext>
            </a:extLst>
          </p:cNvPr>
          <p:cNvPicPr>
            <a:picLocks noChangeAspect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631244" y="2611937"/>
            <a:ext cx="777288" cy="267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20078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4.oZbb0sXNdu8BCibsgsUw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3. Subtitl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Brand Colours">
      <a:dk1>
        <a:srgbClr val="111111"/>
      </a:dk1>
      <a:lt1>
        <a:sysClr val="window" lastClr="FFFFFF"/>
      </a:lt1>
      <a:dk2>
        <a:srgbClr val="FF7A00"/>
      </a:dk2>
      <a:lt2>
        <a:srgbClr val="777777"/>
      </a:lt2>
      <a:accent1>
        <a:srgbClr val="111111"/>
      </a:accent1>
      <a:accent2>
        <a:srgbClr val="FFFFFF"/>
      </a:accent2>
      <a:accent3>
        <a:srgbClr val="FF7A00"/>
      </a:accent3>
      <a:accent4>
        <a:srgbClr val="777777"/>
      </a:accent4>
      <a:accent5>
        <a:srgbClr val="111111"/>
      </a:accent5>
      <a:accent6>
        <a:srgbClr val="FFFFFF"/>
      </a:accent6>
      <a:hlink>
        <a:srgbClr val="FF7A00"/>
      </a:hlink>
      <a:folHlink>
        <a:srgbClr val="777777"/>
      </a:folHlink>
    </a:clrScheme>
    <a:fontScheme name="Brand Fonts">
      <a:majorFont>
        <a:latin typeface="Switzer Semibold"/>
        <a:ea typeface=""/>
        <a:cs typeface=""/>
      </a:majorFont>
      <a:minorFont>
        <a:latin typeface="Switzer Semibol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1_Office Theme">
  <a:themeElements>
    <a:clrScheme name="ElectricMind">
      <a:dk1>
        <a:srgbClr val="000000"/>
      </a:dk1>
      <a:lt1>
        <a:srgbClr val="FFFFFF"/>
      </a:lt1>
      <a:dk2>
        <a:srgbClr val="181B1F"/>
      </a:dk2>
      <a:lt2>
        <a:srgbClr val="D0DFE1"/>
      </a:lt2>
      <a:accent1>
        <a:srgbClr val="324AFE"/>
      </a:accent1>
      <a:accent2>
        <a:srgbClr val="F4F4F1"/>
      </a:accent2>
      <a:accent3>
        <a:srgbClr val="C79EFD"/>
      </a:accent3>
      <a:accent4>
        <a:srgbClr val="E8D7FB"/>
      </a:accent4>
      <a:accent5>
        <a:srgbClr val="541D30"/>
      </a:accent5>
      <a:accent6>
        <a:srgbClr val="212D39"/>
      </a:accent6>
      <a:hlink>
        <a:srgbClr val="324AFE"/>
      </a:hlink>
      <a:folHlink>
        <a:srgbClr val="B833FF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cbb9b2fd-eb69-4a38-b8f5-db708bd03d43">
      <Terms xmlns="http://schemas.microsoft.com/office/infopath/2007/PartnerControls"/>
    </lcf76f155ced4ddcb4097134ff3c332f>
    <Owner xmlns="cbb9b2fd-eb69-4a38-b8f5-db708bd03d43">
      <UserInfo>
        <DisplayName/>
        <AccountId xsi:nil="true"/>
        <AccountType/>
      </UserInfo>
    </Owner>
    <TaxCatchAll xmlns="a114e750-377c-4f61-aded-07ab3645fc2f" xsi:nil="true"/>
    <Notes xmlns="cbb9b2fd-eb69-4a38-b8f5-db708bd03d43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9FDB5AA50674E4DBFFCB3100445829E" ma:contentTypeVersion="20" ma:contentTypeDescription="Create a new document." ma:contentTypeScope="" ma:versionID="8132c70da8ea6e9ef31ffa3ed6c141e2">
  <xsd:schema xmlns:xsd="http://www.w3.org/2001/XMLSchema" xmlns:xs="http://www.w3.org/2001/XMLSchema" xmlns:p="http://schemas.microsoft.com/office/2006/metadata/properties" xmlns:ns2="a785ad58-1d57-4f8a-aa71-77170459bd0d" xmlns:ns3="cbb9b2fd-eb69-4a38-b8f5-db708bd03d43" xmlns:ns4="a114e750-377c-4f61-aded-07ab3645fc2f" targetNamespace="http://schemas.microsoft.com/office/2006/metadata/properties" ma:root="true" ma:fieldsID="112e981fd11710bed2a6363ea61e9c95" ns2:_="" ns3:_="" ns4:_="">
    <xsd:import namespace="a785ad58-1d57-4f8a-aa71-77170459bd0d"/>
    <xsd:import namespace="cbb9b2fd-eb69-4a38-b8f5-db708bd03d43"/>
    <xsd:import namespace="a114e750-377c-4f61-aded-07ab3645fc2f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MediaServiceDateTaken" minOccurs="0"/>
                <xsd:element ref="ns3:MediaLengthInSeconds" minOccurs="0"/>
                <xsd:element ref="ns3:lcf76f155ced4ddcb4097134ff3c332f" minOccurs="0"/>
                <xsd:element ref="ns4:TaxCatchAll" minOccurs="0"/>
                <xsd:element ref="ns3:MediaServiceGenerationTime" minOccurs="0"/>
                <xsd:element ref="ns3:MediaServiceEventHashCode" minOccurs="0"/>
                <xsd:element ref="ns3:MediaServiceLocation" minOccurs="0"/>
                <xsd:element ref="ns3:MediaServiceOCR" minOccurs="0"/>
                <xsd:element ref="ns4:SharedWithDetails" minOccurs="0"/>
                <xsd:element ref="ns3:MediaServiceSearchProperties" minOccurs="0"/>
                <xsd:element ref="ns3:MediaServiceObjectDetectorVersions" minOccurs="0"/>
                <xsd:element ref="ns3:Notes" minOccurs="0"/>
                <xsd:element ref="ns3:MediaServiceBillingMetadata" minOccurs="0"/>
                <xsd:element ref="ns3:Owne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785ad58-1d57-4f8a-aa71-77170459bd0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_x0024_Resources_x003a_core_x002c_SharedWithFieldDisplayName_x003b_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bb9b2fd-eb69-4a38-b8f5-db708bd03d4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1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2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4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6" nillable="true" ma:taxonomy="true" ma:internalName="lcf76f155ced4ddcb4097134ff3c332f" ma:taxonomyFieldName="MediaServiceImageTags" ma:displayName="Image Tags" ma:readOnly="false" ma:fieldId="{5cf76f15-5ced-4ddc-b409-7134ff3c332f}" ma:taxonomyMulti="true" ma:sspId="217f90cb-bb06-4504-88d6-d49bec2e9201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  <xsd:element name="MediaServiceOCR" ma:index="2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SearchProperties" ma:index="23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2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Notes" ma:index="25" nillable="true" ma:displayName="Notes" ma:format="Dropdown" ma:internalName="Notes">
      <xsd:simpleType>
        <xsd:restriction base="dms:Text">
          <xsd:maxLength value="255"/>
        </xsd:restriction>
      </xsd:simpleType>
    </xsd:element>
    <xsd:element name="MediaServiceBillingMetadata" ma:index="26" nillable="true" ma:displayName="MediaServiceBillingMetadata" ma:hidden="true" ma:internalName="MediaServiceBillingMetadata" ma:readOnly="true">
      <xsd:simpleType>
        <xsd:restriction base="dms:Note"/>
      </xsd:simpleType>
    </xsd:element>
    <xsd:element name="Owner" ma:index="27" nillable="true" ma:displayName="Owner" ma:format="Dropdown" ma:list="UserInfo" ma:SharePointGroup="0" ma:internalName="Owner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114e750-377c-4f61-aded-07ab3645fc2f" elementFormDefault="qualified">
    <xsd:import namespace="http://schemas.microsoft.com/office/2006/documentManagement/types"/>
    <xsd:import namespace="http://schemas.microsoft.com/office/infopath/2007/PartnerControls"/>
    <xsd:element name="TaxCatchAll" ma:index="17" nillable="true" ma:displayName="Taxonomy Catch All Column" ma:hidden="true" ma:list="{f714df68-a67c-43c8-8c25-cf82d5fdc739}" ma:internalName="TaxCatchAll" ma:showField="CatchAllData" ma:web="a114e750-377c-4f61-aded-07ab3645fc2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Details" ma:index="2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114C303-F928-40CE-8FAA-4F8C39617899}">
  <ds:schemaRefs>
    <ds:schemaRef ds:uri="1a03891b-136f-486d-93ce-62b0b458c650"/>
    <ds:schemaRef ds:uri="ceab17a4-71c9-49fc-9ec1-896f5a32caca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  <ds:schemaRef ds:uri="cbb9b2fd-eb69-4a38-b8f5-db708bd03d43"/>
    <ds:schemaRef ds:uri="a114e750-377c-4f61-aded-07ab3645fc2f"/>
  </ds:schemaRefs>
</ds:datastoreItem>
</file>

<file path=customXml/itemProps2.xml><?xml version="1.0" encoding="utf-8"?>
<ds:datastoreItem xmlns:ds="http://schemas.openxmlformats.org/officeDocument/2006/customXml" ds:itemID="{0B534EAF-7DE7-4EA9-A386-2695637EC92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785ad58-1d57-4f8a-aa71-77170459bd0d"/>
    <ds:schemaRef ds:uri="cbb9b2fd-eb69-4a38-b8f5-db708bd03d43"/>
    <ds:schemaRef ds:uri="a114e750-377c-4f61-aded-07ab3645fc2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FCBA7DE-23AE-48E0-B8C1-7755CD1E911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107</TotalTime>
  <Words>4585</Words>
  <Application>Microsoft Office PowerPoint</Application>
  <PresentationFormat>Widescreen</PresentationFormat>
  <Paragraphs>590</Paragraphs>
  <Slides>21</Slides>
  <Notes>16</Notes>
  <HiddenSlides>0</HiddenSlides>
  <MMClips>0</MMClips>
  <ScaleCrop>false</ScaleCrop>
  <HeadingPairs>
    <vt:vector size="8" baseType="variant">
      <vt:variant>
        <vt:lpstr>Fonts Used</vt:lpstr>
      </vt:variant>
      <vt:variant>
        <vt:i4>19</vt:i4>
      </vt:variant>
      <vt:variant>
        <vt:lpstr>Theme</vt:lpstr>
      </vt:variant>
      <vt:variant>
        <vt:i4>3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44" baseType="lpstr">
      <vt:lpstr>Andale Mono</vt:lpstr>
      <vt:lpstr>Aptos</vt:lpstr>
      <vt:lpstr>Aptos Display</vt:lpstr>
      <vt:lpstr>Arial</vt:lpstr>
      <vt:lpstr>Avenir Book</vt:lpstr>
      <vt:lpstr>Avenir Medium</vt:lpstr>
      <vt:lpstr>Avenir Next LT Pro</vt:lpstr>
      <vt:lpstr>Calibri</vt:lpstr>
      <vt:lpstr>Calibri,Sans-Serif</vt:lpstr>
      <vt:lpstr>Courier New,monospace</vt:lpstr>
      <vt:lpstr>FT System Blank Book</vt:lpstr>
      <vt:lpstr>FT System Mono Medium</vt:lpstr>
      <vt:lpstr>Helvetica Neue Medium</vt:lpstr>
      <vt:lpstr>Open Sans ExtraBold</vt:lpstr>
      <vt:lpstr>Scotia</vt:lpstr>
      <vt:lpstr>Scotia Headline</vt:lpstr>
      <vt:lpstr>Switzer</vt:lpstr>
      <vt:lpstr>Switzer Semibold</vt:lpstr>
      <vt:lpstr>Wingdings</vt:lpstr>
      <vt:lpstr>office theme</vt:lpstr>
      <vt:lpstr>Office Theme</vt:lpstr>
      <vt:lpstr>1_Office Theme</vt:lpstr>
      <vt:lpstr>think-cell Slide</vt:lpstr>
      <vt:lpstr>AI Work Transformation Summary</vt:lpstr>
      <vt:lpstr>XXX wants to maximize successful adoption of AI Workforce Enablement </vt:lpstr>
      <vt:lpstr>PowerPoint Presentation</vt:lpstr>
      <vt:lpstr>PowerPoint Presentation</vt:lpstr>
      <vt:lpstr>Electric Mind’s Perspective on AI Workforce Enablement</vt:lpstr>
      <vt:lpstr>PowerPoint Presentation</vt:lpstr>
      <vt:lpstr>PowerPoint Presentation</vt:lpstr>
      <vt:lpstr>PowerPoint Presentation</vt:lpstr>
      <vt:lpstr>Change Strategy</vt:lpstr>
      <vt:lpstr>PowerPoint Presentation</vt:lpstr>
      <vt:lpstr>Next: Align on principles that ground a fundamental re-think of our organizational operating system</vt:lpstr>
      <vt:lpstr>How we aligned our Client toward an AI enabled system of work</vt:lpstr>
      <vt:lpstr>PowerPoint Presentation</vt:lpstr>
      <vt:lpstr>How we aligned our Client toward an AI enabled system of work</vt:lpstr>
      <vt:lpstr>Agile discovery practices allowed us come up with an incremental AI enablement approach on our client’s top pain points</vt:lpstr>
      <vt:lpstr>Our approach to de-risking AI Product Delivery</vt:lpstr>
      <vt:lpstr>Our change approach</vt:lpstr>
      <vt:lpstr>RBC CDN Banking wants to maximize successful adoption of AI Workforce Enablement </vt:lpstr>
      <vt:lpstr>PowerPoint Presentation</vt:lpstr>
      <vt:lpstr>PowerPoint Presentation</vt:lpstr>
      <vt:lpstr>Change Strategy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 Work Transformation Summary</dc:title>
  <dc:creator>Ashley Beattie</dc:creator>
  <cp:lastModifiedBy>Jeff Anderson</cp:lastModifiedBy>
  <cp:revision>2</cp:revision>
  <dcterms:created xsi:type="dcterms:W3CDTF">2025-10-04T11:25:19Z</dcterms:created>
  <dcterms:modified xsi:type="dcterms:W3CDTF">2025-10-20T13:23:24Z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0x010100D9FDB5AA50674E4DBFFCB3100445829E</vt:lpwstr>
  </property>
  <property fmtid="{D5CDD505-2E9C-101B-9397-08002B2CF9AE}" pid="3" name="MediaServiceImageTags">
    <vt:lpwstr/>
  </property>
</Properties>
</file>